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73" r:id="rId6"/>
    <p:sldId id="267" r:id="rId7"/>
    <p:sldId id="268" r:id="rId8"/>
    <p:sldId id="266" r:id="rId9"/>
    <p:sldId id="274" r:id="rId10"/>
    <p:sldId id="288" r:id="rId11"/>
    <p:sldId id="289" r:id="rId12"/>
    <p:sldId id="290" r:id="rId13"/>
    <p:sldId id="292" r:id="rId14"/>
    <p:sldId id="294" r:id="rId15"/>
    <p:sldId id="293" r:id="rId16"/>
    <p:sldId id="295" r:id="rId17"/>
    <p:sldId id="291" r:id="rId18"/>
    <p:sldId id="260" r:id="rId19"/>
    <p:sldId id="264" r:id="rId20"/>
    <p:sldId id="278" r:id="rId21"/>
    <p:sldId id="296" r:id="rId22"/>
    <p:sldId id="297" r:id="rId23"/>
    <p:sldId id="298" r:id="rId24"/>
    <p:sldId id="265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6" r:id="rId34"/>
    <p:sldId id="26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379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37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7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43AC92-84C2-4C98-8DD7-BD69DAE87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  <p:bldP spid="3380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38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E15DF-E67A-43A6-9414-660DAF01D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7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62EA-2CF7-4EA0-8D7C-264BE82738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0A0317-58DA-4B81-AF65-2186BFA85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39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F6A989-BE08-4C88-B10D-255C7D33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1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BD0F-50C9-4F5C-85CD-352A241789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B5885-2463-493D-8693-EEE57960C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1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58F17-5ABF-41DE-812D-78A6032F19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5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1CB62-CA04-45E3-B24F-B39D4323A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0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9C788-AF81-4608-9E9A-D1CD4607A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7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87015-A9B5-4B9F-946D-C8D1941B44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B208D-CFD4-4EBE-92B0-46B707993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35DC2-CB4D-4A04-8B9A-8C45013DF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4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B31599F-F7FD-43EB-A509-20049FEB83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27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696200" cy="3067050"/>
          </a:xfrm>
        </p:spPr>
        <p:txBody>
          <a:bodyPr/>
          <a:lstStyle/>
          <a:p>
            <a:r>
              <a:rPr lang="en-US"/>
              <a:t>RATIO</a:t>
            </a:r>
            <a:br>
              <a:rPr lang="en-US"/>
            </a:br>
            <a:r>
              <a:rPr lang="en-US"/>
              <a:t> &amp;</a:t>
            </a:r>
            <a:br>
              <a:rPr lang="en-US"/>
            </a:br>
            <a:r>
              <a:rPr lang="en-US"/>
              <a:t> RATES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/>
              <a:t>Which is the better buy?  15 oz of perfume at $4.35 or 8 oz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1649811" cy="629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1649811" cy="6294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556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1649811" cy="629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1649811" cy="6294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798616" cy="629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798616" cy="6294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48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2851230" cy="927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$0.2775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851230" cy="9278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753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$4.35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2851230" cy="927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$0.2775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851230" cy="9278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37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$4.35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3.44827…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2851230" cy="927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$0.2775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2851230" cy="9278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819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$4.35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3.44827…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4596065" cy="952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$0.2775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  →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4596065" cy="9522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35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$4.35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3.44827…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6936130" cy="952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$0.2775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  →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3.603603…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6936130" cy="9522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418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1"/>
            <a:ext cx="7620000" cy="3505200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$4.35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sym typeface="Wingdings" pitchFamily="2" charset="2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3.44827…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sym typeface="Wingdings" pitchFamily="2" charset="2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086600" cy="9522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3886200"/>
                <a:ext cx="6936130" cy="952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$0.2775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  <m:r>
                        <a:rPr lang="en-US" sz="2800" b="0" i="0" smtClean="0">
                          <a:latin typeface="Cambria Math"/>
                        </a:rPr>
                        <m:t>  →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𝑜𝑧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$2.22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3.603603…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886200"/>
                <a:ext cx="6936130" cy="9522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0281" y="5105400"/>
            <a:ext cx="7559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It matters which way you set up the ratio.  Both of these say the same thing.  However, it is easier to read the cost per amount.</a:t>
            </a:r>
          </a:p>
        </p:txBody>
      </p:sp>
    </p:spTree>
    <p:extLst>
      <p:ext uri="{BB962C8B-B14F-4D97-AF65-F5344CB8AC3E}">
        <p14:creationId xmlns:p14="http://schemas.microsoft.com/office/powerpoint/2010/main" val="2545573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Converting from one unit to another</a:t>
            </a:r>
          </a:p>
          <a:p>
            <a:r>
              <a:rPr lang="en-US"/>
              <a:t>Also called “dimensional analysis.”</a:t>
            </a:r>
          </a:p>
          <a:p>
            <a:r>
              <a:rPr lang="en-US"/>
              <a:t>Must know:  </a:t>
            </a:r>
          </a:p>
          <a:p>
            <a:r>
              <a:rPr lang="en-US"/>
              <a:t>5280 ft = 1 mile</a:t>
            </a:r>
          </a:p>
          <a:p>
            <a:r>
              <a:rPr lang="en-US"/>
              <a:t>4 quarts = 1 gallon</a:t>
            </a:r>
          </a:p>
          <a:p>
            <a:r>
              <a:rPr lang="en-US"/>
              <a:t>Time</a:t>
            </a:r>
          </a:p>
          <a:p>
            <a:r>
              <a:rPr lang="en-US"/>
              <a:t>**1 in = 2.54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96138" cy="4530725"/>
          </a:xfrm>
        </p:spPr>
        <p:txBody>
          <a:bodyPr/>
          <a:lstStyle/>
          <a:p>
            <a:r>
              <a:rPr lang="en-US" sz="2400" dirty="0"/>
              <a:t>Convert 40 mi/ </a:t>
            </a:r>
            <a:r>
              <a:rPr lang="en-US" sz="2400" dirty="0" err="1"/>
              <a:t>hr</a:t>
            </a:r>
            <a:r>
              <a:rPr lang="en-US" sz="2400" dirty="0"/>
              <a:t> to </a:t>
            </a:r>
            <a:r>
              <a:rPr lang="en-US" sz="2400" dirty="0" err="1"/>
              <a:t>ft</a:t>
            </a:r>
            <a:r>
              <a:rPr lang="en-US" sz="2400" dirty="0"/>
              <a:t>/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RATIO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Comparison of two things by division</a:t>
            </a:r>
          </a:p>
          <a:p>
            <a:r>
              <a:rPr lang="en-US"/>
              <a:t>Have the SAME units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96138" cy="4530725"/>
          </a:xfrm>
        </p:spPr>
        <p:txBody>
          <a:bodyPr/>
          <a:lstStyle/>
          <a:p>
            <a:r>
              <a:rPr lang="en-US" sz="2400" dirty="0"/>
              <a:t>Convert 40 mi/ </a:t>
            </a:r>
            <a:r>
              <a:rPr lang="en-US" sz="2400" dirty="0" err="1"/>
              <a:t>hr</a:t>
            </a:r>
            <a:r>
              <a:rPr lang="en-US" sz="2400" dirty="0"/>
              <a:t> to </a:t>
            </a:r>
            <a:r>
              <a:rPr lang="en-US" sz="2400" dirty="0" err="1"/>
              <a:t>ft</a:t>
            </a:r>
            <a:r>
              <a:rPr lang="en-US" sz="2400" dirty="0"/>
              <a:t>/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590800"/>
                <a:ext cx="5105400" cy="794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h𝑟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5105400" cy="7945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96138" cy="4530725"/>
          </a:xfrm>
        </p:spPr>
        <p:txBody>
          <a:bodyPr/>
          <a:lstStyle/>
          <a:p>
            <a:r>
              <a:rPr lang="en-US" sz="2400" dirty="0"/>
              <a:t>Convert 40 mi/ </a:t>
            </a:r>
            <a:r>
              <a:rPr lang="en-US" sz="2400" dirty="0" err="1"/>
              <a:t>hr</a:t>
            </a:r>
            <a:r>
              <a:rPr lang="en-US" sz="2400" dirty="0"/>
              <a:t> to </a:t>
            </a:r>
            <a:r>
              <a:rPr lang="en-US" sz="2400" dirty="0" err="1"/>
              <a:t>ft</a:t>
            </a:r>
            <a:r>
              <a:rPr lang="en-US" sz="2400" dirty="0"/>
              <a:t>/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590800"/>
                <a:ext cx="5105400" cy="818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𝑚𝑖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5105400" cy="8181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49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96138" cy="4530725"/>
          </a:xfrm>
        </p:spPr>
        <p:txBody>
          <a:bodyPr/>
          <a:lstStyle/>
          <a:p>
            <a:r>
              <a:rPr lang="en-US" sz="2400" dirty="0"/>
              <a:t>Convert 40 mi/ </a:t>
            </a:r>
            <a:r>
              <a:rPr lang="en-US" sz="2400" dirty="0" err="1"/>
              <a:t>hr</a:t>
            </a:r>
            <a:r>
              <a:rPr lang="en-US" sz="2400" dirty="0"/>
              <a:t> to </a:t>
            </a:r>
            <a:r>
              <a:rPr lang="en-US" sz="2400" dirty="0" err="1"/>
              <a:t>ft</a:t>
            </a:r>
            <a:r>
              <a:rPr lang="en-US" sz="2400" dirty="0"/>
              <a:t>/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590800"/>
                <a:ext cx="5105400" cy="794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5280 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𝑚𝑖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5105400" cy="7945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578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196138" cy="4530725"/>
          </a:xfrm>
        </p:spPr>
        <p:txBody>
          <a:bodyPr/>
          <a:lstStyle/>
          <a:p>
            <a:r>
              <a:rPr lang="en-US" sz="2400" dirty="0"/>
              <a:t>Convert 40 mi/ </a:t>
            </a:r>
            <a:r>
              <a:rPr lang="en-US" sz="2400" dirty="0" err="1"/>
              <a:t>hr</a:t>
            </a:r>
            <a:r>
              <a:rPr lang="en-US" sz="2400" dirty="0"/>
              <a:t> to </a:t>
            </a:r>
            <a:r>
              <a:rPr lang="en-US" sz="2400" dirty="0" err="1"/>
              <a:t>ft</a:t>
            </a:r>
            <a:r>
              <a:rPr lang="en-US" sz="2400" dirty="0"/>
              <a:t>/ </a:t>
            </a:r>
            <a:r>
              <a:rPr lang="en-US" sz="2400" dirty="0" err="1"/>
              <a:t>hr</a:t>
            </a:r>
            <a:endParaRPr lang="en-US" sz="2400" dirty="0"/>
          </a:p>
          <a:p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590800"/>
                <a:ext cx="5105400" cy="794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𝑚𝑖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h𝑟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5280 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𝑚𝑖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211,200 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h𝑟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5105400" cy="7945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102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 dirty="0"/>
              <a:t>John ran 5 miles in 20 minutes 42 seconds.  How many miles per hour is this? (nearest tenth of a mile)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2895600"/>
          <a:ext cx="31226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3" imgW="1358640" imgH="393480" progId="Equation.DSMT4">
                  <p:embed/>
                </p:oleObj>
              </mc:Choice>
              <mc:Fallback>
                <p:oleObj name="Equation" r:id="rId3" imgW="1358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95600"/>
                        <a:ext cx="3122613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2819400"/>
          <a:ext cx="31226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Equation" r:id="rId3" imgW="1358640" imgH="393480" progId="Equation.DSMT4">
                  <p:embed/>
                </p:oleObj>
              </mc:Choice>
              <mc:Fallback>
                <p:oleObj name="Equation" r:id="rId3" imgW="1358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3122613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1447800" y="4191000"/>
          <a:ext cx="3094038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Equation" r:id="rId5" imgW="1117440" imgH="444240" progId="Equation.DSMT4">
                  <p:embed/>
                </p:oleObj>
              </mc:Choice>
              <mc:Fallback>
                <p:oleObj name="Equation" r:id="rId5" imgW="1117440" imgH="444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1000"/>
                        <a:ext cx="3094038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2819400"/>
          <a:ext cx="31226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3" imgW="1358640" imgH="393480" progId="Equation.DSMT4">
                  <p:embed/>
                </p:oleObj>
              </mc:Choice>
              <mc:Fallback>
                <p:oleObj name="Equation" r:id="rId3" imgW="13586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3122613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4191000"/>
          <a:ext cx="49530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5" imgW="1790640" imgH="444240" progId="Equation.DSMT4">
                  <p:embed/>
                </p:oleObj>
              </mc:Choice>
              <mc:Fallback>
                <p:oleObj name="Equation" r:id="rId5" imgW="179064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49530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97013" y="2667000"/>
          <a:ext cx="312261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3" imgW="1358640" imgH="393480" progId="Equation.DSMT4">
                  <p:embed/>
                </p:oleObj>
              </mc:Choice>
              <mc:Fallback>
                <p:oleObj name="Equation" r:id="rId3" imgW="13586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667000"/>
                        <a:ext cx="312261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4191000"/>
          <a:ext cx="49530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Equation" r:id="rId5" imgW="1790640" imgH="444240" progId="Equation.DSMT4">
                  <p:embed/>
                </p:oleObj>
              </mc:Choice>
              <mc:Fallback>
                <p:oleObj name="Equation" r:id="rId5" imgW="179064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49530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524000" y="5791200"/>
          <a:ext cx="50292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7" imgW="1777680" imgH="177480" progId="Equation.DSMT4">
                  <p:embed/>
                </p:oleObj>
              </mc:Choice>
              <mc:Fallback>
                <p:oleObj name="Equation" r:id="rId7" imgW="177768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91200"/>
                        <a:ext cx="50292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905125"/>
          <a:ext cx="23637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05125"/>
                        <a:ext cx="23637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Ratio that has different units</a:t>
            </a:r>
          </a:p>
          <a:p>
            <a:r>
              <a:rPr lang="en-US"/>
              <a:t>Unit Rate – rate with a denominator of 1</a:t>
            </a:r>
          </a:p>
          <a:p>
            <a:r>
              <a:rPr lang="en-US"/>
              <a:t>Examples:</a:t>
            </a:r>
          </a:p>
          <a:p>
            <a:r>
              <a:rPr lang="en-US"/>
              <a:t>Miles per hour  mi/ hr</a:t>
            </a:r>
          </a:p>
          <a:p>
            <a:r>
              <a:rPr lang="en-US"/>
              <a:t>Words per minute  wds/ min</a:t>
            </a:r>
          </a:p>
          <a:p>
            <a:r>
              <a:rPr lang="en-US"/>
              <a:t>Days per year  days/ yr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743200"/>
          <a:ext cx="322421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Equation" r:id="rId3" imgW="1231560" imgH="444240" progId="Equation.DSMT4">
                  <p:embed/>
                </p:oleObj>
              </mc:Choice>
              <mc:Fallback>
                <p:oleObj name="Equation" r:id="rId3" imgW="12315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3224213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377950" y="2743200"/>
          <a:ext cx="4754563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Equation" r:id="rId3" imgW="1815840" imgH="444240" progId="Equation.DSMT4">
                  <p:embed/>
                </p:oleObj>
              </mc:Choice>
              <mc:Fallback>
                <p:oleObj name="Equation" r:id="rId3" imgW="181584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2743200"/>
                        <a:ext cx="4754563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743200"/>
          <a:ext cx="492125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Equation" r:id="rId3" imgW="1879560" imgH="444240" progId="Equation.DSMT4">
                  <p:embed/>
                </p:oleObj>
              </mc:Choice>
              <mc:Fallback>
                <p:oleObj name="Equation" r:id="rId3" imgW="18795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492125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556500" cy="4530725"/>
          </a:xfrm>
        </p:spPr>
        <p:txBody>
          <a:bodyPr/>
          <a:lstStyle/>
          <a:p>
            <a:r>
              <a:rPr lang="en-US" sz="2400"/>
              <a:t>John ran 5 miles in 20 minutes 42 seconds.  How many miles per hour is this? (nearest tenth of a mile)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819400"/>
          <a:ext cx="65532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Equation" r:id="rId3" imgW="2501640" imgH="444240" progId="Equation.DSMT4">
                  <p:embed/>
                </p:oleObj>
              </mc:Choice>
              <mc:Fallback>
                <p:oleObj name="Equation" r:id="rId3" imgW="250164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65532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4.1A:  1 – 13, 38 - 52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4530725"/>
          </a:xfrm>
        </p:spPr>
        <p:txBody>
          <a:bodyPr/>
          <a:lstStyle/>
          <a:p>
            <a:r>
              <a:rPr lang="en-US" sz="2400" dirty="0"/>
              <a:t>What is the unit rate of apple juice that costs $1.56 for 48 </a:t>
            </a:r>
            <a:r>
              <a:rPr lang="en-US" sz="2400" dirty="0" err="1"/>
              <a:t>oz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4530725"/>
          </a:xfrm>
        </p:spPr>
        <p:txBody>
          <a:bodyPr/>
          <a:lstStyle/>
          <a:p>
            <a:r>
              <a:rPr lang="en-US" sz="2400"/>
              <a:t>What is the unit rate of apple juice that costs $1.56 for 48 oz?</a:t>
            </a:r>
          </a:p>
          <a:p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54288" y="2667000"/>
          <a:ext cx="11207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3" imgW="533160" imgH="393480" progId="Equation.DSMT4">
                  <p:embed/>
                </p:oleObj>
              </mc:Choice>
              <mc:Fallback>
                <p:oleObj name="Equation" r:id="rId3" imgW="5331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2667000"/>
                        <a:ext cx="11207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4530725"/>
          </a:xfrm>
        </p:spPr>
        <p:txBody>
          <a:bodyPr/>
          <a:lstStyle/>
          <a:p>
            <a:r>
              <a:rPr lang="en-US" sz="2400"/>
              <a:t>What is the unit rate of apple juice that costs $1.56 for 48 oz?</a:t>
            </a:r>
          </a:p>
          <a:p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81200" y="2667000"/>
          <a:ext cx="226853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3" imgW="1079280" imgH="393480" progId="Equation.DSMT4">
                  <p:embed/>
                </p:oleObj>
              </mc:Choice>
              <mc:Fallback>
                <p:oleObj name="Equation" r:id="rId3" imgW="1079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226853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96200" cy="4530725"/>
          </a:xfrm>
        </p:spPr>
        <p:txBody>
          <a:bodyPr/>
          <a:lstStyle/>
          <a:p>
            <a:r>
              <a:rPr lang="en-US" sz="2400"/>
              <a:t>What is the unit rate of apple juice that costs $1.56 for 48 oz?</a:t>
            </a:r>
          </a:p>
          <a:p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47800" y="2667000"/>
          <a:ext cx="333533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3" imgW="1587240" imgH="393480" progId="Equation.DSMT4">
                  <p:embed/>
                </p:oleObj>
              </mc:Choice>
              <mc:Fallback>
                <p:oleObj name="Equation" r:id="rId3" imgW="15872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333533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20000" cy="4530725"/>
          </a:xfrm>
        </p:spPr>
        <p:txBody>
          <a:bodyPr/>
          <a:lstStyle/>
          <a:p>
            <a:r>
              <a:rPr lang="en-US" sz="2400" dirty="0"/>
              <a:t>Which is the better buy?  15 </a:t>
            </a:r>
            <a:r>
              <a:rPr lang="en-US" sz="2400" dirty="0" err="1"/>
              <a:t>oz</a:t>
            </a:r>
            <a:r>
              <a:rPr lang="en-US" sz="2400" dirty="0"/>
              <a:t> of perfume at $4.35 or 8 </a:t>
            </a:r>
            <a:r>
              <a:rPr lang="en-US" sz="2400" dirty="0" err="1"/>
              <a:t>oz</a:t>
            </a:r>
            <a:r>
              <a:rPr lang="en-US" sz="2400" dirty="0"/>
              <a:t> at $2.22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657066"/>
                <a:ext cx="798616" cy="629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$4.35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57066"/>
                <a:ext cx="798616" cy="6294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716</TotalTime>
  <Words>981</Words>
  <Application>Microsoft Office PowerPoint</Application>
  <PresentationFormat>On-screen Show (4:3)</PresentationFormat>
  <Paragraphs>103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Wingdings</vt:lpstr>
      <vt:lpstr>Layers</vt:lpstr>
      <vt:lpstr>MathType 4.0 Equation</vt:lpstr>
      <vt:lpstr>RATIO  &amp;  RATES</vt:lpstr>
      <vt:lpstr>RATIO</vt:lpstr>
      <vt:lpstr>RATE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COMPARISONS</vt:lpstr>
      <vt:lpstr>UNIT ANALYSIS</vt:lpstr>
      <vt:lpstr>Conversions</vt:lpstr>
      <vt:lpstr>Conversions</vt:lpstr>
      <vt:lpstr>Conversions</vt:lpstr>
      <vt:lpstr>Conversions</vt:lpstr>
      <vt:lpstr>Conversions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Company>Grandville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 &amp;  PROPORTION</dc:title>
  <dc:creator>BMarvel</dc:creator>
  <cp:lastModifiedBy>Bruce Marvel</cp:lastModifiedBy>
  <cp:revision>17</cp:revision>
  <dcterms:created xsi:type="dcterms:W3CDTF">2009-11-30T12:29:13Z</dcterms:created>
  <dcterms:modified xsi:type="dcterms:W3CDTF">2012-11-26T15:33:52Z</dcterms:modified>
</cp:coreProperties>
</file>