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1" r:id="rId6"/>
    <p:sldId id="272" r:id="rId7"/>
    <p:sldId id="273" r:id="rId8"/>
    <p:sldId id="274" r:id="rId9"/>
    <p:sldId id="275" r:id="rId10"/>
    <p:sldId id="260" r:id="rId11"/>
    <p:sldId id="276" r:id="rId12"/>
    <p:sldId id="277" r:id="rId13"/>
    <p:sldId id="278" r:id="rId14"/>
    <p:sldId id="279" r:id="rId15"/>
    <p:sldId id="261" r:id="rId16"/>
    <p:sldId id="280" r:id="rId17"/>
    <p:sldId id="281" r:id="rId18"/>
    <p:sldId id="282" r:id="rId19"/>
    <p:sldId id="283" r:id="rId20"/>
    <p:sldId id="262" r:id="rId21"/>
    <p:sldId id="284" r:id="rId22"/>
    <p:sldId id="285" r:id="rId23"/>
    <p:sldId id="286" r:id="rId24"/>
    <p:sldId id="287" r:id="rId25"/>
    <p:sldId id="263" r:id="rId26"/>
    <p:sldId id="288" r:id="rId27"/>
    <p:sldId id="289" r:id="rId28"/>
    <p:sldId id="290" r:id="rId29"/>
    <p:sldId id="291" r:id="rId30"/>
    <p:sldId id="292" r:id="rId31"/>
    <p:sldId id="264" r:id="rId32"/>
    <p:sldId id="293" r:id="rId33"/>
    <p:sldId id="294" r:id="rId34"/>
    <p:sldId id="295" r:id="rId35"/>
    <p:sldId id="296" r:id="rId36"/>
    <p:sldId id="265" r:id="rId37"/>
    <p:sldId id="297" r:id="rId38"/>
    <p:sldId id="298" r:id="rId39"/>
    <p:sldId id="299" r:id="rId40"/>
    <p:sldId id="300" r:id="rId41"/>
    <p:sldId id="266" r:id="rId42"/>
    <p:sldId id="301" r:id="rId43"/>
    <p:sldId id="302" r:id="rId44"/>
    <p:sldId id="267" r:id="rId45"/>
    <p:sldId id="303" r:id="rId46"/>
    <p:sldId id="268" r:id="rId47"/>
    <p:sldId id="304" r:id="rId48"/>
    <p:sldId id="269" r:id="rId49"/>
    <p:sldId id="305" r:id="rId50"/>
    <p:sldId id="306" r:id="rId51"/>
    <p:sldId id="307" r:id="rId52"/>
    <p:sldId id="270" r:id="rId53"/>
    <p:sldId id="308" r:id="rId54"/>
    <p:sldId id="309" r:id="rId55"/>
    <p:sldId id="310" r:id="rId56"/>
    <p:sldId id="311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42E4E08-3826-4CAE-AAC7-9AD3E3ADE2B8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C7FD2EC-E358-46F9-8471-74BE9DF02F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2E4E08-3826-4CAE-AAC7-9AD3E3ADE2B8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7FD2EC-E358-46F9-8471-74BE9DF02F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2E4E08-3826-4CAE-AAC7-9AD3E3ADE2B8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7FD2EC-E358-46F9-8471-74BE9DF02F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2E4E08-3826-4CAE-AAC7-9AD3E3ADE2B8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7FD2EC-E358-46F9-8471-74BE9DF02FD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2E4E08-3826-4CAE-AAC7-9AD3E3ADE2B8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7FD2EC-E358-46F9-8471-74BE9DF02FD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2E4E08-3826-4CAE-AAC7-9AD3E3ADE2B8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7FD2EC-E358-46F9-8471-74BE9DF02FD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2E4E08-3826-4CAE-AAC7-9AD3E3ADE2B8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7FD2EC-E358-46F9-8471-74BE9DF02FD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2E4E08-3826-4CAE-AAC7-9AD3E3ADE2B8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7FD2EC-E358-46F9-8471-74BE9DF02FD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2E4E08-3826-4CAE-AAC7-9AD3E3ADE2B8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7FD2EC-E358-46F9-8471-74BE9DF02F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42E4E08-3826-4CAE-AAC7-9AD3E3ADE2B8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7FD2EC-E358-46F9-8471-74BE9DF02FD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42E4E08-3826-4CAE-AAC7-9AD3E3ADE2B8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C7FD2EC-E358-46F9-8471-74BE9DF02FD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42E4E08-3826-4CAE-AAC7-9AD3E3ADE2B8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C7FD2EC-E358-46F9-8471-74BE9DF02FD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Percent of Change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64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58 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→76</m:t>
                      </m:r>
                    </m:oMath>
                  </m:oMathPara>
                </a14:m>
                <a:endParaRPr lang="en-US" dirty="0" smtClean="0"/>
              </a:p>
              <a:p>
                <a:pPr marL="109728" indent="0">
                  <a:buNone/>
                </a:pPr>
                <a:endParaRPr lang="en-US" dirty="0"/>
              </a:p>
              <a:p>
                <a:pPr marL="109728" indent="0">
                  <a:buNone/>
                </a:pPr>
                <a:endParaRPr lang="en-US" dirty="0" smtClean="0"/>
              </a:p>
              <a:p>
                <a:pPr marL="109728" indent="0">
                  <a:buNone/>
                </a:pPr>
                <a:endParaRPr lang="en-US" dirty="0"/>
              </a:p>
              <a:p>
                <a:pPr marL="109728" indent="0">
                  <a:buNone/>
                </a:pPr>
                <a:endParaRPr lang="en-US" dirty="0" smtClean="0"/>
              </a:p>
              <a:p>
                <a:pPr marL="109728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Find the percent of change for the following:</a:t>
            </a:r>
          </a:p>
        </p:txBody>
      </p:sp>
    </p:spTree>
    <p:extLst>
      <p:ext uri="{BB962C8B-B14F-4D97-AF65-F5344CB8AC3E}">
        <p14:creationId xmlns:p14="http://schemas.microsoft.com/office/powerpoint/2010/main" val="338703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58 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→76</m:t>
                      </m:r>
                    </m:oMath>
                  </m:oMathPara>
                </a14:m>
                <a:endParaRPr lang="en-US" dirty="0" smtClean="0"/>
              </a:p>
              <a:p>
                <a:pPr marL="109728" indent="0">
                  <a:buNone/>
                </a:pPr>
                <a:endParaRPr lang="en-US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𝑃𝑜𝐶</m:t>
                      </m:r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76 −58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58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109728" indent="0">
                  <a:buNone/>
                </a:pPr>
                <a:endParaRPr lang="en-US" dirty="0"/>
              </a:p>
              <a:p>
                <a:pPr marL="109728" indent="0">
                  <a:buNone/>
                </a:pPr>
                <a:endParaRPr lang="en-US" dirty="0" smtClean="0"/>
              </a:p>
              <a:p>
                <a:pPr marL="109728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Find the percent of change for the following:</a:t>
            </a:r>
          </a:p>
        </p:txBody>
      </p:sp>
    </p:spTree>
    <p:extLst>
      <p:ext uri="{BB962C8B-B14F-4D97-AF65-F5344CB8AC3E}">
        <p14:creationId xmlns:p14="http://schemas.microsoft.com/office/powerpoint/2010/main" val="203520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58 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→76</m:t>
                      </m:r>
                    </m:oMath>
                  </m:oMathPara>
                </a14:m>
                <a:endParaRPr lang="en-US" dirty="0" smtClean="0"/>
              </a:p>
              <a:p>
                <a:pPr marL="109728" indent="0">
                  <a:buNone/>
                </a:pPr>
                <a:endParaRPr lang="en-US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𝑃𝑜𝐶</m:t>
                      </m:r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76 −58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58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109728" indent="0">
                  <a:buNone/>
                </a:pPr>
                <a:endParaRPr lang="en-US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𝑃𝑜𝐶</m:t>
                      </m:r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18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58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109728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Find the percent of change for the following:</a:t>
            </a:r>
          </a:p>
        </p:txBody>
      </p:sp>
    </p:spTree>
    <p:extLst>
      <p:ext uri="{BB962C8B-B14F-4D97-AF65-F5344CB8AC3E}">
        <p14:creationId xmlns:p14="http://schemas.microsoft.com/office/powerpoint/2010/main" val="177020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58 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→76</m:t>
                      </m:r>
                    </m:oMath>
                  </m:oMathPara>
                </a14:m>
                <a:endParaRPr lang="en-US" dirty="0" smtClean="0"/>
              </a:p>
              <a:p>
                <a:pPr marL="109728" indent="0">
                  <a:buNone/>
                </a:pPr>
                <a:endParaRPr lang="en-US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𝑃𝑜𝐶</m:t>
                      </m:r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76 −58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58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109728" indent="0">
                  <a:buNone/>
                </a:pPr>
                <a:endParaRPr lang="en-US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𝑃𝑜𝐶</m:t>
                      </m:r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18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58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109728" indent="0">
                  <a:buNone/>
                </a:pPr>
                <a:endParaRPr lang="en-US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𝑃𝑜𝐶</m:t>
                      </m:r>
                      <m:r>
                        <a:rPr lang="en-US" b="0" i="1" smtClean="0">
                          <a:latin typeface="Cambria Math"/>
                        </a:rPr>
                        <m:t>=0.310344828…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Find the percent of change for the following:</a:t>
            </a:r>
          </a:p>
        </p:txBody>
      </p:sp>
    </p:spTree>
    <p:extLst>
      <p:ext uri="{BB962C8B-B14F-4D97-AF65-F5344CB8AC3E}">
        <p14:creationId xmlns:p14="http://schemas.microsoft.com/office/powerpoint/2010/main" val="359573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58 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→76</m:t>
                      </m:r>
                    </m:oMath>
                  </m:oMathPara>
                </a14:m>
                <a:endParaRPr lang="en-US" dirty="0" smtClean="0"/>
              </a:p>
              <a:p>
                <a:pPr marL="109728" indent="0">
                  <a:buNone/>
                </a:pPr>
                <a:endParaRPr lang="en-US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𝑃𝑜𝐶</m:t>
                      </m:r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76 −58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58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109728" indent="0">
                  <a:buNone/>
                </a:pPr>
                <a:endParaRPr lang="en-US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𝑃𝑜𝐶</m:t>
                      </m:r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18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58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109728" indent="0">
                  <a:buNone/>
                </a:pPr>
                <a:endParaRPr lang="en-US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𝑃𝑜𝐶</m:t>
                      </m:r>
                      <m:r>
                        <a:rPr lang="en-US" b="0" i="1" smtClean="0">
                          <a:latin typeface="Cambria Math"/>
                        </a:rPr>
                        <m:t>=0.310344828… ≈31%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Find the percent of change for the following:</a:t>
            </a:r>
          </a:p>
        </p:txBody>
      </p:sp>
    </p:spTree>
    <p:extLst>
      <p:ext uri="{BB962C8B-B14F-4D97-AF65-F5344CB8AC3E}">
        <p14:creationId xmlns:p14="http://schemas.microsoft.com/office/powerpoint/2010/main" val="312582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600 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→480</m:t>
                      </m:r>
                    </m:oMath>
                  </m:oMathPara>
                </a14:m>
                <a:endParaRPr lang="en-US" dirty="0" smtClean="0"/>
              </a:p>
              <a:p>
                <a:pPr marL="109728" indent="0">
                  <a:buNone/>
                </a:pPr>
                <a:endParaRPr lang="en-US" dirty="0"/>
              </a:p>
              <a:p>
                <a:pPr marL="109728" indent="0">
                  <a:buNone/>
                </a:pPr>
                <a:endParaRPr lang="en-US" dirty="0" smtClean="0"/>
              </a:p>
              <a:p>
                <a:pPr marL="109728" indent="0">
                  <a:buNone/>
                </a:pPr>
                <a:endParaRPr lang="en-US" dirty="0"/>
              </a:p>
              <a:p>
                <a:pPr marL="109728" indent="0">
                  <a:buNone/>
                </a:pPr>
                <a:endParaRPr lang="en-US" dirty="0" smtClean="0"/>
              </a:p>
              <a:p>
                <a:pPr marL="109728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Find the percent of change for the following:</a:t>
            </a:r>
          </a:p>
        </p:txBody>
      </p:sp>
    </p:spTree>
    <p:extLst>
      <p:ext uri="{BB962C8B-B14F-4D97-AF65-F5344CB8AC3E}">
        <p14:creationId xmlns:p14="http://schemas.microsoft.com/office/powerpoint/2010/main" val="305208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600 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→480</m:t>
                      </m:r>
                    </m:oMath>
                  </m:oMathPara>
                </a14:m>
                <a:endParaRPr lang="en-US" dirty="0" smtClean="0"/>
              </a:p>
              <a:p>
                <a:pPr marL="109728" indent="0">
                  <a:buNone/>
                </a:pPr>
                <a:endParaRPr lang="en-US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𝑃𝑜𝐶</m:t>
                      </m:r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600 −480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600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109728" indent="0">
                  <a:buNone/>
                </a:pPr>
                <a:endParaRPr lang="en-US" dirty="0"/>
              </a:p>
              <a:p>
                <a:pPr marL="109728" indent="0">
                  <a:buNone/>
                </a:pPr>
                <a:endParaRPr lang="en-US" dirty="0" smtClean="0"/>
              </a:p>
              <a:p>
                <a:pPr marL="109728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Find the percent of change for the following:</a:t>
            </a:r>
          </a:p>
        </p:txBody>
      </p:sp>
    </p:spTree>
    <p:extLst>
      <p:ext uri="{BB962C8B-B14F-4D97-AF65-F5344CB8AC3E}">
        <p14:creationId xmlns:p14="http://schemas.microsoft.com/office/powerpoint/2010/main" val="284895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600 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→480</m:t>
                      </m:r>
                    </m:oMath>
                  </m:oMathPara>
                </a14:m>
                <a:endParaRPr lang="en-US" dirty="0" smtClean="0"/>
              </a:p>
              <a:p>
                <a:pPr marL="109728" indent="0">
                  <a:buNone/>
                </a:pPr>
                <a:endParaRPr lang="en-US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𝑃𝑜𝐶</m:t>
                      </m:r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600 −480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600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109728" indent="0">
                  <a:buNone/>
                </a:pPr>
                <a:endParaRPr lang="en-US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𝑃𝑜𝐶</m:t>
                      </m:r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120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600 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109728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Find the percent of change for the following:</a:t>
            </a:r>
          </a:p>
        </p:txBody>
      </p:sp>
    </p:spTree>
    <p:extLst>
      <p:ext uri="{BB962C8B-B14F-4D97-AF65-F5344CB8AC3E}">
        <p14:creationId xmlns:p14="http://schemas.microsoft.com/office/powerpoint/2010/main" val="188808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600 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→480</m:t>
                      </m:r>
                    </m:oMath>
                  </m:oMathPara>
                </a14:m>
                <a:endParaRPr lang="en-US" dirty="0" smtClean="0"/>
              </a:p>
              <a:p>
                <a:pPr marL="109728" indent="0">
                  <a:buNone/>
                </a:pPr>
                <a:endParaRPr lang="en-US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𝑃𝑜𝐶</m:t>
                      </m:r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600 −480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600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109728" indent="0">
                  <a:buNone/>
                </a:pPr>
                <a:endParaRPr lang="en-US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𝑃𝑜𝐶</m:t>
                      </m:r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120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600 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109728" indent="0">
                  <a:buNone/>
                </a:pPr>
                <a:endParaRPr lang="en-US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𝑃𝑜𝐶</m:t>
                      </m:r>
                      <m:r>
                        <a:rPr lang="en-US" b="0" i="1" smtClean="0">
                          <a:latin typeface="Cambria Math"/>
                        </a:rPr>
                        <m:t>=0.2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Find the percent of change for the following:</a:t>
            </a:r>
          </a:p>
        </p:txBody>
      </p:sp>
    </p:spTree>
    <p:extLst>
      <p:ext uri="{BB962C8B-B14F-4D97-AF65-F5344CB8AC3E}">
        <p14:creationId xmlns:p14="http://schemas.microsoft.com/office/powerpoint/2010/main" val="66063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600 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→480</m:t>
                      </m:r>
                    </m:oMath>
                  </m:oMathPara>
                </a14:m>
                <a:endParaRPr lang="en-US" dirty="0" smtClean="0"/>
              </a:p>
              <a:p>
                <a:pPr marL="109728" indent="0">
                  <a:buNone/>
                </a:pPr>
                <a:endParaRPr lang="en-US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𝑃𝑜𝐶</m:t>
                      </m:r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600 −480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600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109728" indent="0">
                  <a:buNone/>
                </a:pPr>
                <a:endParaRPr lang="en-US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𝑃𝑜𝐶</m:t>
                      </m:r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120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600 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109728" indent="0">
                  <a:buNone/>
                </a:pPr>
                <a:endParaRPr lang="en-US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𝑃𝑜𝐶</m:t>
                      </m:r>
                      <m:r>
                        <a:rPr lang="en-US" b="0" i="1" smtClean="0">
                          <a:latin typeface="Cambria Math"/>
                        </a:rPr>
                        <m:t>=0.2=20%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Find the percent of change for the following:</a:t>
            </a:r>
          </a:p>
        </p:txBody>
      </p:sp>
    </p:spTree>
    <p:extLst>
      <p:ext uri="{BB962C8B-B14F-4D97-AF65-F5344CB8AC3E}">
        <p14:creationId xmlns:p14="http://schemas.microsoft.com/office/powerpoint/2010/main" val="25674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Percent</m:t>
                      </m:r>
                      <m:r>
                        <a:rPr lang="en-US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of</m:t>
                      </m:r>
                      <m:r>
                        <a:rPr lang="en-US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Change</m:t>
                      </m:r>
                      <m:r>
                        <a:rPr lang="en-US" b="0" i="0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Amount</m:t>
                          </m:r>
                          <m:r>
                            <a:rPr lang="en-US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of</m:t>
                          </m:r>
                          <m:r>
                            <a:rPr lang="en-US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Change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Original</m:t>
                          </m:r>
                          <m:r>
                            <a:rPr lang="en-US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Amount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94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/>
              <a:t>The price on a pair of pants decreased from $32.95 to $28.95.  Find the percent of change to the nearest 10</a:t>
            </a:r>
            <a:r>
              <a:rPr lang="en-US" baseline="30000" dirty="0" smtClean="0"/>
              <a:t>th</a:t>
            </a:r>
            <a:r>
              <a:rPr lang="en-US" dirty="0" smtClean="0"/>
              <a:t>.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7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:r>
                  <a:rPr lang="en-US" dirty="0" smtClean="0"/>
                  <a:t>The price on a pair of pants decreased from $32.95 to $28.95.  Find the percent of change to the nearest 10</a:t>
                </a:r>
                <a:r>
                  <a:rPr lang="en-US" baseline="30000" dirty="0" smtClean="0"/>
                  <a:t>th</a:t>
                </a:r>
                <a:r>
                  <a:rPr lang="en-US" dirty="0" smtClean="0"/>
                  <a:t>.</a:t>
                </a:r>
              </a:p>
              <a:p>
                <a:pPr marL="109728" indent="0">
                  <a:buNone/>
                </a:pPr>
                <a:endParaRPr lang="en-US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𝑃𝑜𝐶</m:t>
                      </m:r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32.95 −28.95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32.95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109728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213" r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82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:r>
                  <a:rPr lang="en-US" dirty="0" smtClean="0"/>
                  <a:t>The price on a pair of pants decreased from $32.95 to $28.95.  Find the percent of change to the nearest 10</a:t>
                </a:r>
                <a:r>
                  <a:rPr lang="en-US" baseline="30000" dirty="0" smtClean="0"/>
                  <a:t>th</a:t>
                </a:r>
                <a:r>
                  <a:rPr lang="en-US" dirty="0" smtClean="0"/>
                  <a:t>.</a:t>
                </a:r>
              </a:p>
              <a:p>
                <a:pPr marL="109728" indent="0">
                  <a:buNone/>
                </a:pPr>
                <a:endParaRPr lang="en-US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𝑃𝑜𝐶</m:t>
                      </m:r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32.95 −28.95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32.95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109728" indent="0">
                  <a:buNone/>
                </a:pPr>
                <a:endParaRPr lang="en-US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𝑃𝑜𝐶</m:t>
                      </m:r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32.95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213" r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63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:r>
                  <a:rPr lang="en-US" dirty="0" smtClean="0"/>
                  <a:t>The price on a pair of pants decreased from $32.95 to $28.95.  Find the percent of change to the nearest 10</a:t>
                </a:r>
                <a:r>
                  <a:rPr lang="en-US" baseline="30000" dirty="0" smtClean="0"/>
                  <a:t>th</a:t>
                </a:r>
                <a:r>
                  <a:rPr lang="en-US" dirty="0" smtClean="0"/>
                  <a:t>.</a:t>
                </a:r>
              </a:p>
              <a:p>
                <a:pPr marL="109728" indent="0">
                  <a:buNone/>
                </a:pPr>
                <a:endParaRPr lang="en-US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𝑃𝑜𝐶</m:t>
                      </m:r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32.95 −28.95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32.95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109728" indent="0">
                  <a:buNone/>
                </a:pPr>
                <a:endParaRPr lang="en-US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𝑃𝑜𝐶</m:t>
                      </m:r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32.95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=0.1214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213" r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0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:r>
                  <a:rPr lang="en-US" dirty="0" smtClean="0"/>
                  <a:t>The price on a pair of pants decreased from $32.95 to $28.95.  Find the percent of change to the nearest 10</a:t>
                </a:r>
                <a:r>
                  <a:rPr lang="en-US" baseline="30000" dirty="0" smtClean="0"/>
                  <a:t>th</a:t>
                </a:r>
                <a:r>
                  <a:rPr lang="en-US" dirty="0" smtClean="0"/>
                  <a:t>.</a:t>
                </a:r>
              </a:p>
              <a:p>
                <a:pPr marL="109728" indent="0">
                  <a:buNone/>
                </a:pPr>
                <a:endParaRPr lang="en-US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𝑃𝑜𝐶</m:t>
                      </m:r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32.95 −28.95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32.95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109728" indent="0">
                  <a:buNone/>
                </a:pPr>
                <a:endParaRPr lang="en-US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𝑃𝑜𝐶</m:t>
                      </m:r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32.95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=0.1214=12.1%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213" r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14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4525963"/>
          </a:xfrm>
        </p:spPr>
        <p:txBody>
          <a:bodyPr/>
          <a:lstStyle/>
          <a:p>
            <a:pPr marL="109728" indent="0">
              <a:buNone/>
            </a:pPr>
            <a:r>
              <a:rPr lang="en-US" dirty="0" smtClean="0"/>
              <a:t>Between 1940 and 1980, the federal budget increased from $9.5 billion to $725.3 billion.  What was the percent of increase?</a:t>
            </a:r>
          </a:p>
          <a:p>
            <a:pPr marL="10972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58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1000"/>
                <a:ext cx="8229600" cy="4525963"/>
              </a:xfrm>
            </p:spPr>
            <p:txBody>
              <a:bodyPr/>
              <a:lstStyle/>
              <a:p>
                <a:pPr marL="109728" indent="0">
                  <a:buNone/>
                </a:pPr>
                <a:r>
                  <a:rPr lang="en-US" dirty="0" smtClean="0"/>
                  <a:t>Between 1940 and 1980, the federal budget increased from $9.5 billion to $725.3 billion.  What was the percent of increase?</a:t>
                </a:r>
              </a:p>
              <a:p>
                <a:pPr marL="109728" indent="0">
                  <a:buNone/>
                </a:pPr>
                <a:endParaRPr lang="en-US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𝑃𝑜𝐶</m:t>
                      </m:r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725.3 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−9.5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9.5 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109728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1000"/>
                <a:ext cx="8229600" cy="4525963"/>
              </a:xfrm>
              <a:blipFill rotWithShape="1">
                <a:blip r:embed="rId2"/>
                <a:stretch>
                  <a:fillRect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153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1000"/>
                <a:ext cx="8229600" cy="4525963"/>
              </a:xfrm>
            </p:spPr>
            <p:txBody>
              <a:bodyPr/>
              <a:lstStyle/>
              <a:p>
                <a:pPr marL="109728" indent="0">
                  <a:buNone/>
                </a:pPr>
                <a:r>
                  <a:rPr lang="en-US" dirty="0" smtClean="0"/>
                  <a:t>Between 1940 and 1980, the federal budget increased from $9.5 billion to $725.3 billion.  What was the percent of increase?</a:t>
                </a:r>
              </a:p>
              <a:p>
                <a:pPr marL="109728" indent="0">
                  <a:buNone/>
                </a:pPr>
                <a:endParaRPr lang="en-US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𝑃𝑜𝐶</m:t>
                      </m:r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725.3 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−9.5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9.5 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109728" indent="0">
                  <a:buNone/>
                </a:pPr>
                <a:endParaRPr lang="en-US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𝑃𝑜𝐶</m:t>
                      </m:r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715.8 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9.5 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1000"/>
                <a:ext cx="8229600" cy="4525963"/>
              </a:xfrm>
              <a:blipFill rotWithShape="1">
                <a:blip r:embed="rId2"/>
                <a:stretch>
                  <a:fillRect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047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1000"/>
                <a:ext cx="8229600" cy="4525963"/>
              </a:xfrm>
            </p:spPr>
            <p:txBody>
              <a:bodyPr/>
              <a:lstStyle/>
              <a:p>
                <a:pPr marL="109728" indent="0">
                  <a:buNone/>
                </a:pPr>
                <a:r>
                  <a:rPr lang="en-US" dirty="0" smtClean="0"/>
                  <a:t>Between 1940 and 1980, the federal budget increased from $9.5 billion to $725.3 billion.  What was the percent of increase?</a:t>
                </a:r>
              </a:p>
              <a:p>
                <a:pPr marL="109728" indent="0">
                  <a:buNone/>
                </a:pPr>
                <a:endParaRPr lang="en-US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𝑃𝑜𝐶</m:t>
                      </m:r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725.3 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−9.5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9.5 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109728" indent="0">
                  <a:buNone/>
                </a:pPr>
                <a:endParaRPr lang="en-US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𝑃𝑜𝐶</m:t>
                      </m:r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715.8 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9.5 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715.8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9.5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1000"/>
                <a:ext cx="8229600" cy="4525963"/>
              </a:xfrm>
              <a:blipFill rotWithShape="1">
                <a:blip r:embed="rId2"/>
                <a:stretch>
                  <a:fillRect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972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1000"/>
                <a:ext cx="8229600" cy="4525963"/>
              </a:xfrm>
            </p:spPr>
            <p:txBody>
              <a:bodyPr/>
              <a:lstStyle/>
              <a:p>
                <a:pPr marL="109728" indent="0">
                  <a:buNone/>
                </a:pPr>
                <a:r>
                  <a:rPr lang="en-US" dirty="0" smtClean="0"/>
                  <a:t>Between 1940 and 1980, the federal budget increased from $9.5 billion to $725.3 billion.  What was the percent of increase?</a:t>
                </a:r>
              </a:p>
              <a:p>
                <a:pPr marL="109728" indent="0">
                  <a:buNone/>
                </a:pPr>
                <a:endParaRPr lang="en-US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𝑃𝑜𝐶</m:t>
                      </m:r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725.3 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−9.5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9.5 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109728" indent="0">
                  <a:buNone/>
                </a:pPr>
                <a:endParaRPr lang="en-US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𝑃𝑜𝐶</m:t>
                      </m:r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715.8 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9.5 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715.8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9.5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=75.3474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1000"/>
                <a:ext cx="8229600" cy="4525963"/>
              </a:xfrm>
              <a:blipFill rotWithShape="1">
                <a:blip r:embed="rId2"/>
                <a:stretch>
                  <a:fillRect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944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36 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→27</m:t>
                    </m:r>
                  </m:oMath>
                </a14:m>
                <a:r>
                  <a:rPr lang="en-US" dirty="0" smtClean="0"/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58 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→76</m:t>
                    </m:r>
                  </m:oMath>
                </a14:m>
                <a:r>
                  <a:rPr lang="en-US" dirty="0" smtClean="0"/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600 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→480</m:t>
                    </m:r>
                  </m:oMath>
                </a14:m>
                <a:endParaRPr lang="en-US" dirty="0" smtClean="0"/>
              </a:p>
              <a:p>
                <a:pPr marL="109728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Find the percent of change for the following: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79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1000"/>
                <a:ext cx="8229600" cy="4525963"/>
              </a:xfrm>
            </p:spPr>
            <p:txBody>
              <a:bodyPr/>
              <a:lstStyle/>
              <a:p>
                <a:pPr marL="109728" indent="0">
                  <a:buNone/>
                </a:pPr>
                <a:r>
                  <a:rPr lang="en-US" dirty="0" smtClean="0"/>
                  <a:t>Between 1940 and 1980, the federal budget increased from $9.5 billion to $725.3 billion.  What was the percent of increase?</a:t>
                </a:r>
              </a:p>
              <a:p>
                <a:pPr marL="109728" indent="0">
                  <a:buNone/>
                </a:pPr>
                <a:endParaRPr lang="en-US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𝑃𝑜𝐶</m:t>
                      </m:r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725.3 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−9.5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9.5 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109728" indent="0">
                  <a:buNone/>
                </a:pPr>
                <a:endParaRPr lang="en-US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𝑃𝑜𝐶</m:t>
                      </m:r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715.8 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9.5 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715.8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9.5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=75.3474=7534.7%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1000"/>
                <a:ext cx="8229600" cy="4525963"/>
              </a:xfrm>
              <a:blipFill rotWithShape="1">
                <a:blip r:embed="rId2"/>
                <a:stretch>
                  <a:fillRect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550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533400"/>
            <a:ext cx="8229600" cy="4525963"/>
          </a:xfrm>
        </p:spPr>
        <p:txBody>
          <a:bodyPr/>
          <a:lstStyle/>
          <a:p>
            <a:pPr marL="109728" indent="0">
              <a:buNone/>
            </a:pPr>
            <a:r>
              <a:rPr lang="en-US" dirty="0" smtClean="0"/>
              <a:t>In 1985, the average price for gasoline was $1.20 per gallon.  In 2000, the average price was $1.56 per gallon.  Find the percent of change.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53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533400"/>
                <a:ext cx="8229600" cy="4525963"/>
              </a:xfrm>
            </p:spPr>
            <p:txBody>
              <a:bodyPr/>
              <a:lstStyle/>
              <a:p>
                <a:pPr marL="109728" indent="0">
                  <a:buNone/>
                </a:pPr>
                <a:r>
                  <a:rPr lang="en-US" dirty="0" smtClean="0"/>
                  <a:t>In 1985, the average price for gasoline was $1.20 per gallon.  In 2000, the average price was $1.56 per gallon.  Find the percent of change.</a:t>
                </a:r>
              </a:p>
              <a:p>
                <a:pPr marL="109728" indent="0">
                  <a:buNone/>
                </a:pPr>
                <a:endParaRPr lang="en-US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𝑃𝑜𝐶</m:t>
                      </m:r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1.56 −1.20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1.20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109728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533400"/>
                <a:ext cx="8229600" cy="4525963"/>
              </a:xfrm>
              <a:blipFill rotWithShape="1">
                <a:blip r:embed="rId2"/>
                <a:stretch>
                  <a:fillRect l="-74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543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533400"/>
                <a:ext cx="8229600" cy="4525963"/>
              </a:xfrm>
            </p:spPr>
            <p:txBody>
              <a:bodyPr/>
              <a:lstStyle/>
              <a:p>
                <a:pPr marL="109728" indent="0">
                  <a:buNone/>
                </a:pPr>
                <a:r>
                  <a:rPr lang="en-US" dirty="0" smtClean="0"/>
                  <a:t>In 1985, the average price for gasoline was $1.20 per gallon.  In 2000, the average price was $1.56 per gallon.  Find the percent of change.</a:t>
                </a:r>
              </a:p>
              <a:p>
                <a:pPr marL="109728" indent="0">
                  <a:buNone/>
                </a:pPr>
                <a:endParaRPr lang="en-US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𝑃𝑜𝐶</m:t>
                      </m:r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1.56 −1.20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1.20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109728" indent="0">
                  <a:buNone/>
                </a:pPr>
                <a:endParaRPr lang="en-US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𝑃𝑜𝐶</m:t>
                      </m:r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0.36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1.20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533400"/>
                <a:ext cx="8229600" cy="4525963"/>
              </a:xfrm>
              <a:blipFill rotWithShape="1">
                <a:blip r:embed="rId2"/>
                <a:stretch>
                  <a:fillRect l="-74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683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533400"/>
                <a:ext cx="8229600" cy="4525963"/>
              </a:xfrm>
            </p:spPr>
            <p:txBody>
              <a:bodyPr/>
              <a:lstStyle/>
              <a:p>
                <a:pPr marL="109728" indent="0">
                  <a:buNone/>
                </a:pPr>
                <a:r>
                  <a:rPr lang="en-US" dirty="0" smtClean="0"/>
                  <a:t>In 1985, the average price for gasoline was $1.20 per gallon.  In 2000, the average price was $1.56 per gallon.  Find the percent of change.</a:t>
                </a:r>
              </a:p>
              <a:p>
                <a:pPr marL="109728" indent="0">
                  <a:buNone/>
                </a:pPr>
                <a:endParaRPr lang="en-US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𝑃𝑜𝐶</m:t>
                      </m:r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1.56 −1.20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1.20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109728" indent="0">
                  <a:buNone/>
                </a:pPr>
                <a:endParaRPr lang="en-US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𝑃𝑜𝐶</m:t>
                      </m:r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0.36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1.20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=0.3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533400"/>
                <a:ext cx="8229600" cy="4525963"/>
              </a:xfrm>
              <a:blipFill rotWithShape="1">
                <a:blip r:embed="rId2"/>
                <a:stretch>
                  <a:fillRect l="-74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795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533400"/>
                <a:ext cx="8229600" cy="4525963"/>
              </a:xfrm>
            </p:spPr>
            <p:txBody>
              <a:bodyPr/>
              <a:lstStyle/>
              <a:p>
                <a:pPr marL="109728" indent="0">
                  <a:buNone/>
                </a:pPr>
                <a:r>
                  <a:rPr lang="en-US" dirty="0" smtClean="0"/>
                  <a:t>In 1985, the average price for gasoline was $1.20 per gallon.  In 2000, the average price was $1.56 per gallon.  Find the percent of change.</a:t>
                </a:r>
              </a:p>
              <a:p>
                <a:pPr marL="109728" indent="0">
                  <a:buNone/>
                </a:pPr>
                <a:endParaRPr lang="en-US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𝑃𝑜𝐶</m:t>
                      </m:r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1.56 −1.20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1.20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109728" indent="0">
                  <a:buNone/>
                </a:pPr>
                <a:endParaRPr lang="en-US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𝑃𝑜𝐶</m:t>
                      </m:r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0.36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1.20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=0.3=30%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533400"/>
                <a:ext cx="8229600" cy="4525963"/>
              </a:xfrm>
              <a:blipFill rotWithShape="1">
                <a:blip r:embed="rId2"/>
                <a:stretch>
                  <a:fillRect l="-74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070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4525963"/>
          </a:xfrm>
        </p:spPr>
        <p:txBody>
          <a:bodyPr/>
          <a:lstStyle/>
          <a:p>
            <a:pPr marL="109728" indent="0">
              <a:buNone/>
            </a:pPr>
            <a:r>
              <a:rPr lang="en-US" dirty="0" smtClean="0"/>
              <a:t>During 2008, the average price for gasoline was $3.52.  Find the percent of change from 1985.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b="0" dirty="0" smtClean="0"/>
          </a:p>
          <a:p>
            <a:pPr marL="109728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3695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1000"/>
                <a:ext cx="8229600" cy="4525963"/>
              </a:xfrm>
            </p:spPr>
            <p:txBody>
              <a:bodyPr/>
              <a:lstStyle/>
              <a:p>
                <a:pPr marL="109728" indent="0">
                  <a:buNone/>
                </a:pPr>
                <a:r>
                  <a:rPr lang="en-US" dirty="0" smtClean="0"/>
                  <a:t>During 2008, the average price for gasoline was $3.52.  Find the percent of change from 1985.</a:t>
                </a:r>
              </a:p>
              <a:p>
                <a:pPr marL="109728" indent="0">
                  <a:buNone/>
                </a:pPr>
                <a:endParaRPr lang="en-US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𝑃𝑜𝐶</m:t>
                      </m:r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3.52 −1.20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1.20</m:t>
                          </m:r>
                        </m:den>
                      </m:f>
                    </m:oMath>
                  </m:oMathPara>
                </a14:m>
                <a:endParaRPr lang="en-US" b="0" dirty="0" smtClean="0"/>
              </a:p>
              <a:p>
                <a:pPr marL="109728" indent="0">
                  <a:buNone/>
                </a:pPr>
                <a:endParaRPr lang="en-US" dirty="0" smtClean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1000"/>
                <a:ext cx="8229600" cy="4525963"/>
              </a:xfrm>
              <a:blipFill rotWithShape="1">
                <a:blip r:embed="rId2"/>
                <a:stretch>
                  <a:fillRect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867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1000"/>
                <a:ext cx="8229600" cy="4525963"/>
              </a:xfrm>
            </p:spPr>
            <p:txBody>
              <a:bodyPr/>
              <a:lstStyle/>
              <a:p>
                <a:pPr marL="109728" indent="0">
                  <a:buNone/>
                </a:pPr>
                <a:r>
                  <a:rPr lang="en-US" dirty="0" smtClean="0"/>
                  <a:t>During 2008, the average price for gasoline was $3.52.  Find the percent of change from 1985.</a:t>
                </a:r>
              </a:p>
              <a:p>
                <a:pPr marL="109728" indent="0">
                  <a:buNone/>
                </a:pPr>
                <a:endParaRPr lang="en-US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𝑃𝑜𝐶</m:t>
                      </m:r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3.52 −1.20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1.20</m:t>
                          </m:r>
                        </m:den>
                      </m:f>
                    </m:oMath>
                  </m:oMathPara>
                </a14:m>
                <a:endParaRPr lang="en-US" b="0" dirty="0" smtClean="0"/>
              </a:p>
              <a:p>
                <a:pPr marL="109728" indent="0">
                  <a:buNone/>
                </a:pPr>
                <a:endParaRPr lang="en-US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𝑃𝑜𝐶</m:t>
                      </m:r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2.32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1.20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1000"/>
                <a:ext cx="8229600" cy="4525963"/>
              </a:xfrm>
              <a:blipFill rotWithShape="1">
                <a:blip r:embed="rId2"/>
                <a:stretch>
                  <a:fillRect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885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1000"/>
                <a:ext cx="8229600" cy="4525963"/>
              </a:xfrm>
            </p:spPr>
            <p:txBody>
              <a:bodyPr/>
              <a:lstStyle/>
              <a:p>
                <a:pPr marL="109728" indent="0">
                  <a:buNone/>
                </a:pPr>
                <a:r>
                  <a:rPr lang="en-US" dirty="0" smtClean="0"/>
                  <a:t>During 2008, the average price for gasoline was $3.52.  Find the percent of change from 1985.</a:t>
                </a:r>
              </a:p>
              <a:p>
                <a:pPr marL="109728" indent="0">
                  <a:buNone/>
                </a:pPr>
                <a:endParaRPr lang="en-US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𝑃𝑜𝐶</m:t>
                      </m:r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3.52 −1.20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1.20</m:t>
                          </m:r>
                        </m:den>
                      </m:f>
                    </m:oMath>
                  </m:oMathPara>
                </a14:m>
                <a:endParaRPr lang="en-US" b="0" dirty="0" smtClean="0"/>
              </a:p>
              <a:p>
                <a:pPr marL="109728" indent="0">
                  <a:buNone/>
                </a:pPr>
                <a:endParaRPr lang="en-US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𝑃𝑜𝐶</m:t>
                      </m:r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2.32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1.20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=1.93333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1000"/>
                <a:ext cx="8229600" cy="4525963"/>
              </a:xfrm>
              <a:blipFill rotWithShape="1">
                <a:blip r:embed="rId2"/>
                <a:stretch>
                  <a:fillRect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915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109728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36 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→27</m:t>
                    </m:r>
                  </m:oMath>
                </a14:m>
                <a:r>
                  <a:rPr lang="en-US" dirty="0" smtClean="0"/>
                  <a:t>	</a:t>
                </a:r>
              </a:p>
              <a:p>
                <a:pPr marL="109728" indent="0">
                  <a:buNone/>
                </a:pPr>
                <a:r>
                  <a:rPr lang="en-US" dirty="0" smtClean="0"/>
                  <a:t>	</a:t>
                </a:r>
              </a:p>
              <a:p>
                <a:pPr marL="109728" indent="0">
                  <a:buNone/>
                </a:pPr>
                <a:endParaRPr lang="en-US" dirty="0" smtClean="0"/>
              </a:p>
              <a:p>
                <a:pPr marL="109728" indent="0">
                  <a:buNone/>
                </a:pPr>
                <a:endParaRPr lang="en-US" dirty="0" smtClean="0"/>
              </a:p>
              <a:p>
                <a:pPr marL="109728" indent="0">
                  <a:buNone/>
                </a:pPr>
                <a:endParaRPr lang="en-US" dirty="0" smtClean="0"/>
              </a:p>
              <a:p>
                <a:pPr marL="109728" indent="0">
                  <a:buNone/>
                </a:pPr>
                <a:endParaRPr lang="en-US" dirty="0" smtClean="0"/>
              </a:p>
              <a:p>
                <a:pPr marL="109728" indent="0">
                  <a:buNone/>
                </a:pPr>
                <a:endParaRPr lang="en-US" b="0" dirty="0" smtClean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Find the percent of change for the following: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1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1000"/>
                <a:ext cx="8229600" cy="4525963"/>
              </a:xfrm>
            </p:spPr>
            <p:txBody>
              <a:bodyPr/>
              <a:lstStyle/>
              <a:p>
                <a:pPr marL="109728" indent="0">
                  <a:buNone/>
                </a:pPr>
                <a:r>
                  <a:rPr lang="en-US" dirty="0" smtClean="0"/>
                  <a:t>During 2008, the average price for gasoline was $3.52.  Find the percent of change from 1985.</a:t>
                </a:r>
              </a:p>
              <a:p>
                <a:pPr marL="109728" indent="0">
                  <a:buNone/>
                </a:pPr>
                <a:endParaRPr lang="en-US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𝑃𝑜𝐶</m:t>
                      </m:r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3.52 −1.20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1.20</m:t>
                          </m:r>
                        </m:den>
                      </m:f>
                    </m:oMath>
                  </m:oMathPara>
                </a14:m>
                <a:endParaRPr lang="en-US" b="0" dirty="0" smtClean="0"/>
              </a:p>
              <a:p>
                <a:pPr marL="109728" indent="0">
                  <a:buNone/>
                </a:pPr>
                <a:endParaRPr lang="en-US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𝑃𝑜𝐶</m:t>
                      </m:r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2.32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1.20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=1.93333=193.3%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1000"/>
                <a:ext cx="8229600" cy="4525963"/>
              </a:xfrm>
              <a:blipFill rotWithShape="1">
                <a:blip r:embed="rId2"/>
                <a:stretch>
                  <a:fillRect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627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Greatest Possible Error (GPE)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42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/>
              <a:t>One </a:t>
            </a:r>
            <a:r>
              <a:rPr lang="en-US" dirty="0"/>
              <a:t>half of the measuring </a:t>
            </a:r>
            <a:r>
              <a:rPr lang="en-US" dirty="0" smtClean="0"/>
              <a:t>unit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Greatest Possible Error (GPE)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53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/>
              <a:t>One </a:t>
            </a:r>
            <a:r>
              <a:rPr lang="en-US" dirty="0"/>
              <a:t>half of the measuring </a:t>
            </a:r>
            <a:r>
              <a:rPr lang="en-US" dirty="0" smtClean="0"/>
              <a:t>unit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lnSpc>
                <a:spcPct val="90000"/>
              </a:lnSpc>
              <a:buNone/>
            </a:pPr>
            <a:r>
              <a:rPr lang="en-US" dirty="0"/>
              <a:t>Examples</a:t>
            </a:r>
            <a:r>
              <a:rPr lang="en-US" dirty="0" smtClean="0"/>
              <a:t>:</a:t>
            </a:r>
          </a:p>
          <a:p>
            <a:pPr marL="109728" indent="0">
              <a:lnSpc>
                <a:spcPct val="90000"/>
              </a:lnSpc>
              <a:buNone/>
            </a:pPr>
            <a:endParaRPr lang="en-US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/>
              <a:t>4 </a:t>
            </a:r>
            <a:r>
              <a:rPr lang="en-US" dirty="0" err="1"/>
              <a:t>lbs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½ </a:t>
            </a:r>
            <a:r>
              <a:rPr lang="en-US" dirty="0" err="1">
                <a:sym typeface="Wingdings" pitchFamily="2" charset="2"/>
              </a:rPr>
              <a:t>lb</a:t>
            </a:r>
            <a:r>
              <a:rPr lang="en-US" dirty="0">
                <a:sym typeface="Wingdings" pitchFamily="2" charset="2"/>
              </a:rPr>
              <a:t> or 0.5 </a:t>
            </a:r>
            <a:r>
              <a:rPr lang="en-US" dirty="0" err="1" smtClean="0">
                <a:sym typeface="Wingdings" pitchFamily="2" charset="2"/>
              </a:rPr>
              <a:t>lb</a:t>
            </a:r>
            <a:endParaRPr lang="en-US" dirty="0" smtClean="0">
              <a:sym typeface="Wingdings" pitchFamily="2" charset="2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dirty="0">
              <a:sym typeface="Wingdings" pitchFamily="2" charset="2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sym typeface="Wingdings" pitchFamily="2" charset="2"/>
              </a:rPr>
              <a:t>4 in  ½ in or 0.5 </a:t>
            </a:r>
            <a:r>
              <a:rPr lang="en-US" dirty="0" smtClean="0">
                <a:sym typeface="Wingdings" pitchFamily="2" charset="2"/>
              </a:rPr>
              <a:t>in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dirty="0">
              <a:sym typeface="Wingdings" pitchFamily="2" charset="2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sym typeface="Wingdings" pitchFamily="2" charset="2"/>
              </a:rPr>
              <a:t>6.7 km  0.05 km</a:t>
            </a:r>
            <a:endParaRPr lang="en-US" dirty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Greatest Possible Error (GPE)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78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/>
              <a:t>Find the greatest possible error in a 25-ft measurement.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56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:r>
                  <a:rPr lang="en-US" dirty="0" smtClean="0"/>
                  <a:t>Find the greatest possible error in a 25-ft measurement.</a:t>
                </a:r>
              </a:p>
              <a:p>
                <a:pPr marL="109728" indent="0">
                  <a:buNone/>
                </a:pPr>
                <a:endParaRPr lang="en-US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𝐺𝑃𝐸</m:t>
                      </m:r>
                      <m:r>
                        <a:rPr lang="en-US" b="0" i="1" smtClean="0">
                          <a:latin typeface="Cambria Math"/>
                        </a:rPr>
                        <m:t>=0.5 </m:t>
                      </m:r>
                      <m:r>
                        <a:rPr lang="en-US" b="0" i="1" smtClean="0">
                          <a:latin typeface="Cambria Math"/>
                        </a:rPr>
                        <m:t>𝑓𝑡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45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Percent Error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74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Percent</m:t>
                      </m:r>
                      <m:r>
                        <a:rPr lang="en-US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Error</m:t>
                      </m:r>
                      <m:r>
                        <a:rPr lang="en-US" b="0" i="0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GPE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Measurement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Percent Error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09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/>
              <a:t>Find the percent error in the measurement.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dirty="0" smtClean="0"/>
              <a:t>168 inches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95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:r>
                  <a:rPr lang="en-US" dirty="0" smtClean="0"/>
                  <a:t>Find the percent error in the measurement.</a:t>
                </a:r>
              </a:p>
              <a:p>
                <a:pPr marL="109728" indent="0">
                  <a:buNone/>
                </a:pPr>
                <a:endParaRPr lang="en-US" dirty="0"/>
              </a:p>
              <a:p>
                <a:pPr marL="109728" indent="0">
                  <a:buNone/>
                </a:pPr>
                <a:r>
                  <a:rPr lang="en-US" dirty="0" smtClean="0"/>
                  <a:t>168 inches</a:t>
                </a:r>
              </a:p>
              <a:p>
                <a:pPr marL="109728" indent="0">
                  <a:buNone/>
                </a:pPr>
                <a:endParaRPr lang="en-US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Percent</m:t>
                      </m:r>
                      <m:r>
                        <a:rPr lang="en-US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Error</m:t>
                      </m:r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0.5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168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109728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93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109728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36 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→27</m:t>
                    </m:r>
                  </m:oMath>
                </a14:m>
                <a:r>
                  <a:rPr lang="en-US" dirty="0" smtClean="0"/>
                  <a:t>	</a:t>
                </a:r>
              </a:p>
              <a:p>
                <a:pPr marL="109728" indent="0">
                  <a:buNone/>
                </a:pPr>
                <a:r>
                  <a:rPr lang="en-US" dirty="0" smtClean="0"/>
                  <a:t>	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𝑃𝑜𝐶</m:t>
                      </m:r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36 −27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36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109728" indent="0">
                  <a:buNone/>
                </a:pPr>
                <a:endParaRPr lang="en-US" dirty="0" smtClean="0"/>
              </a:p>
              <a:p>
                <a:pPr marL="109728" indent="0">
                  <a:buNone/>
                </a:pPr>
                <a:endParaRPr lang="en-US" dirty="0" smtClean="0"/>
              </a:p>
              <a:p>
                <a:pPr marL="109728" indent="0">
                  <a:buNone/>
                </a:pPr>
                <a:endParaRPr lang="en-US" dirty="0" smtClean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Find the percent of change for the following: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69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:r>
                  <a:rPr lang="en-US" dirty="0" smtClean="0"/>
                  <a:t>Find the percent error in the measurement.</a:t>
                </a:r>
              </a:p>
              <a:p>
                <a:pPr marL="109728" indent="0">
                  <a:buNone/>
                </a:pPr>
                <a:endParaRPr lang="en-US" dirty="0"/>
              </a:p>
              <a:p>
                <a:pPr marL="109728" indent="0">
                  <a:buNone/>
                </a:pPr>
                <a:r>
                  <a:rPr lang="en-US" dirty="0" smtClean="0"/>
                  <a:t>168 inches</a:t>
                </a:r>
              </a:p>
              <a:p>
                <a:pPr marL="109728" indent="0">
                  <a:buNone/>
                </a:pPr>
                <a:endParaRPr lang="en-US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Percent</m:t>
                      </m:r>
                      <m:r>
                        <a:rPr lang="en-US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Error</m:t>
                      </m:r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0.5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168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109728" indent="0">
                  <a:buNone/>
                </a:pPr>
                <a:endParaRPr lang="en-US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Percent</m:t>
                      </m:r>
                      <m:r>
                        <a:rPr lang="en-US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Error</m:t>
                      </m:r>
                      <m:r>
                        <a:rPr lang="en-US" b="0" i="1" smtClean="0">
                          <a:latin typeface="Cambria Math"/>
                        </a:rPr>
                        <m:t>=0.003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49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:r>
                  <a:rPr lang="en-US" dirty="0" smtClean="0"/>
                  <a:t>Find the percent error in the measurement.</a:t>
                </a:r>
              </a:p>
              <a:p>
                <a:pPr marL="109728" indent="0">
                  <a:buNone/>
                </a:pPr>
                <a:endParaRPr lang="en-US" dirty="0"/>
              </a:p>
              <a:p>
                <a:pPr marL="109728" indent="0">
                  <a:buNone/>
                </a:pPr>
                <a:r>
                  <a:rPr lang="en-US" dirty="0" smtClean="0"/>
                  <a:t>168 inches</a:t>
                </a:r>
              </a:p>
              <a:p>
                <a:pPr marL="109728" indent="0">
                  <a:buNone/>
                </a:pPr>
                <a:endParaRPr lang="en-US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Percent</m:t>
                      </m:r>
                      <m:r>
                        <a:rPr lang="en-US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Error</m:t>
                      </m:r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0.5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168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109728" indent="0">
                  <a:buNone/>
                </a:pPr>
                <a:endParaRPr lang="en-US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Percent</m:t>
                      </m:r>
                      <m:r>
                        <a:rPr lang="en-US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Error</m:t>
                      </m:r>
                      <m:r>
                        <a:rPr lang="en-US" b="0" i="1" smtClean="0">
                          <a:latin typeface="Cambria Math"/>
                        </a:rPr>
                        <m:t>=0.003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≈0.3%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19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/>
              <a:t>Find the percent error in the measurement.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dirty="0" smtClean="0"/>
              <a:t>5 feet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61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:r>
                  <a:rPr lang="en-US" dirty="0" smtClean="0"/>
                  <a:t>Find the percent error in the measurement.</a:t>
                </a:r>
              </a:p>
              <a:p>
                <a:pPr marL="109728" indent="0">
                  <a:buNone/>
                </a:pPr>
                <a:endParaRPr lang="en-US" dirty="0"/>
              </a:p>
              <a:p>
                <a:pPr marL="109728" indent="0">
                  <a:buNone/>
                </a:pPr>
                <a:r>
                  <a:rPr lang="en-US" dirty="0" smtClean="0"/>
                  <a:t>5 feet</a:t>
                </a:r>
              </a:p>
              <a:p>
                <a:pPr marL="109728" indent="0">
                  <a:buNone/>
                </a:pPr>
                <a:endParaRPr lang="en-US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Percent</m:t>
                      </m:r>
                      <m:r>
                        <a:rPr lang="en-US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Error</m:t>
                      </m:r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0.5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109728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05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:r>
                  <a:rPr lang="en-US" dirty="0" smtClean="0"/>
                  <a:t>Find the percent error in the measurement.</a:t>
                </a:r>
              </a:p>
              <a:p>
                <a:pPr marL="109728" indent="0">
                  <a:buNone/>
                </a:pPr>
                <a:endParaRPr lang="en-US" dirty="0"/>
              </a:p>
              <a:p>
                <a:pPr marL="109728" indent="0">
                  <a:buNone/>
                </a:pPr>
                <a:r>
                  <a:rPr lang="en-US" dirty="0" smtClean="0"/>
                  <a:t>5 feet</a:t>
                </a:r>
              </a:p>
              <a:p>
                <a:pPr marL="109728" indent="0">
                  <a:buNone/>
                </a:pPr>
                <a:endParaRPr lang="en-US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Percent</m:t>
                      </m:r>
                      <m:r>
                        <a:rPr lang="en-US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Error</m:t>
                      </m:r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0.5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109728" indent="0">
                  <a:buNone/>
                </a:pPr>
                <a:endParaRPr lang="en-US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Percent</m:t>
                      </m:r>
                      <m:r>
                        <a:rPr lang="en-US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Error</m:t>
                      </m:r>
                      <m:r>
                        <a:rPr lang="en-US" b="0" i="1" smtClean="0">
                          <a:latin typeface="Cambria Math"/>
                        </a:rPr>
                        <m:t>=0.1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76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:r>
                  <a:rPr lang="en-US" dirty="0" smtClean="0"/>
                  <a:t>Find the percent error in the measurement.</a:t>
                </a:r>
              </a:p>
              <a:p>
                <a:pPr marL="109728" indent="0">
                  <a:buNone/>
                </a:pPr>
                <a:endParaRPr lang="en-US" dirty="0"/>
              </a:p>
              <a:p>
                <a:pPr marL="109728" indent="0">
                  <a:buNone/>
                </a:pPr>
                <a:r>
                  <a:rPr lang="en-US" dirty="0" smtClean="0"/>
                  <a:t>5 feet</a:t>
                </a:r>
              </a:p>
              <a:p>
                <a:pPr marL="109728" indent="0">
                  <a:buNone/>
                </a:pPr>
                <a:endParaRPr lang="en-US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Percent</m:t>
                      </m:r>
                      <m:r>
                        <a:rPr lang="en-US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Error</m:t>
                      </m:r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0.5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109728" indent="0">
                  <a:buNone/>
                </a:pPr>
                <a:endParaRPr lang="en-US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Percent</m:t>
                      </m:r>
                      <m:r>
                        <a:rPr lang="en-US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Error</m:t>
                      </m:r>
                      <m:r>
                        <a:rPr lang="en-US" b="0" i="1" smtClean="0">
                          <a:latin typeface="Cambria Math"/>
                        </a:rPr>
                        <m:t>=0.1=10%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36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ctr">
              <a:buNone/>
            </a:pPr>
            <a:r>
              <a:rPr lang="en-US" dirty="0" smtClean="0"/>
              <a:t>4.4:  1 – 18, 25 – 28, 30 - 40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59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109728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36 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→27</m:t>
                    </m:r>
                  </m:oMath>
                </a14:m>
                <a:r>
                  <a:rPr lang="en-US" dirty="0" smtClean="0"/>
                  <a:t>	</a:t>
                </a:r>
              </a:p>
              <a:p>
                <a:pPr marL="109728" indent="0">
                  <a:buNone/>
                </a:pPr>
                <a:r>
                  <a:rPr lang="en-US" dirty="0" smtClean="0"/>
                  <a:t>	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𝑃𝑜𝐶</m:t>
                      </m:r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36 −27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36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109728" indent="0">
                  <a:buNone/>
                </a:pPr>
                <a:endParaRPr lang="en-US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𝑃𝑜𝐶</m:t>
                      </m:r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36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109728" indent="0">
                  <a:buNone/>
                </a:pPr>
                <a:endParaRPr lang="en-US" dirty="0" smtClean="0"/>
              </a:p>
              <a:p>
                <a:pPr marL="109728" indent="0">
                  <a:buNone/>
                </a:pPr>
                <a:endParaRPr lang="en-US" b="0" dirty="0" smtClean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Find the percent of change for the following: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92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109728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36 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→27</m:t>
                    </m:r>
                  </m:oMath>
                </a14:m>
                <a:r>
                  <a:rPr lang="en-US" dirty="0" smtClean="0"/>
                  <a:t>	</a:t>
                </a:r>
              </a:p>
              <a:p>
                <a:pPr marL="109728" indent="0">
                  <a:buNone/>
                </a:pPr>
                <a:r>
                  <a:rPr lang="en-US" dirty="0" smtClean="0"/>
                  <a:t>	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𝑃𝑜𝐶</m:t>
                      </m:r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36 −27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36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109728" indent="0">
                  <a:buNone/>
                </a:pPr>
                <a:endParaRPr lang="en-US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𝑃𝑜𝐶</m:t>
                      </m:r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36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109728" indent="0">
                  <a:buNone/>
                </a:pPr>
                <a:endParaRPr lang="en-US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𝑃𝑜𝐶</m:t>
                      </m:r>
                      <m:r>
                        <a:rPr lang="en-US" b="0" i="1" smtClean="0">
                          <a:latin typeface="Cambria Math"/>
                        </a:rPr>
                        <m:t>=0.25</m:t>
                      </m:r>
                    </m:oMath>
                  </m:oMathPara>
                </a14:m>
                <a:endParaRPr lang="en-US" b="0" dirty="0" smtClean="0"/>
              </a:p>
              <a:p>
                <a:pPr marL="109728" indent="0">
                  <a:buNone/>
                </a:pPr>
                <a:endParaRPr lang="en-US" b="0" dirty="0" smtClean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Find the percent of change for the following: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46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109728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36 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→27</m:t>
                    </m:r>
                  </m:oMath>
                </a14:m>
                <a:r>
                  <a:rPr lang="en-US" dirty="0" smtClean="0"/>
                  <a:t>	</a:t>
                </a:r>
              </a:p>
              <a:p>
                <a:pPr marL="109728" indent="0">
                  <a:buNone/>
                </a:pPr>
                <a:r>
                  <a:rPr lang="en-US" dirty="0" smtClean="0"/>
                  <a:t>	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𝑃𝑜𝐶</m:t>
                      </m:r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36 −27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36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109728" indent="0">
                  <a:buNone/>
                </a:pPr>
                <a:endParaRPr lang="en-US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𝑃𝑜𝐶</m:t>
                      </m:r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36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109728" indent="0">
                  <a:buNone/>
                </a:pPr>
                <a:endParaRPr lang="en-US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𝑃𝑜𝐶</m:t>
                      </m:r>
                      <m:r>
                        <a:rPr lang="en-US" b="0" i="1" smtClean="0">
                          <a:latin typeface="Cambria Math"/>
                        </a:rPr>
                        <m:t>=0.25</m:t>
                      </m:r>
                    </m:oMath>
                  </m:oMathPara>
                </a14:m>
                <a:endParaRPr lang="en-US" b="0" dirty="0" smtClean="0"/>
              </a:p>
              <a:p>
                <a:pPr marL="109728" indent="0">
                  <a:buNone/>
                </a:pPr>
                <a:endParaRPr lang="en-US" b="0" dirty="0" smtClean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Find the percent of change for the following: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14800" y="4495800"/>
            <a:ext cx="464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Remember:  </a:t>
            </a:r>
            <a:r>
              <a:rPr lang="en-US" dirty="0" smtClean="0"/>
              <a:t>You are trying to find the PERCENT of change.  This must be converted to a percent.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76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109728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36 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→27</m:t>
                    </m:r>
                  </m:oMath>
                </a14:m>
                <a:r>
                  <a:rPr lang="en-US" dirty="0" smtClean="0"/>
                  <a:t>	</a:t>
                </a:r>
              </a:p>
              <a:p>
                <a:pPr marL="109728" indent="0">
                  <a:buNone/>
                </a:pPr>
                <a:r>
                  <a:rPr lang="en-US" dirty="0" smtClean="0"/>
                  <a:t>	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𝑃𝑜𝐶</m:t>
                      </m:r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36 −27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36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109728" indent="0">
                  <a:buNone/>
                </a:pPr>
                <a:endParaRPr lang="en-US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𝑃𝑜𝐶</m:t>
                      </m:r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36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109728" indent="0">
                  <a:buNone/>
                </a:pPr>
                <a:endParaRPr lang="en-US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𝑃𝑜𝐶</m:t>
                      </m:r>
                      <m:r>
                        <a:rPr lang="en-US" b="0" i="1" smtClean="0">
                          <a:latin typeface="Cambria Math"/>
                        </a:rPr>
                        <m:t>=0.25</m:t>
                      </m:r>
                    </m:oMath>
                  </m:oMathPara>
                </a14:m>
                <a:endParaRPr lang="en-US" b="0" dirty="0" smtClean="0"/>
              </a:p>
              <a:p>
                <a:pPr marL="109728" indent="0">
                  <a:buNone/>
                </a:pPr>
                <a:endParaRPr lang="en-US" b="0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𝑃𝑜𝐶</m:t>
                      </m:r>
                      <m:r>
                        <a:rPr lang="en-US" b="0" i="1" smtClean="0">
                          <a:latin typeface="Cambria Math"/>
                        </a:rPr>
                        <m:t>=0.25 ×100=25%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Find the percent of change for the following: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14800" y="4495800"/>
            <a:ext cx="464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Remember:  </a:t>
            </a:r>
            <a:r>
              <a:rPr lang="en-US" dirty="0" smtClean="0"/>
              <a:t>You are trying to find the PERCENT of change.  This must be converted to a percent.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48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118</TotalTime>
  <Words>1478</Words>
  <Application>Microsoft Office PowerPoint</Application>
  <PresentationFormat>On-screen Show (4:3)</PresentationFormat>
  <Paragraphs>280</Paragraphs>
  <Slides>56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Concourse</vt:lpstr>
      <vt:lpstr>Percent of Change</vt:lpstr>
      <vt:lpstr>PowerPoint Presentation</vt:lpstr>
      <vt:lpstr>Find the percent of change for the following:</vt:lpstr>
      <vt:lpstr>Find the percent of change for the following:</vt:lpstr>
      <vt:lpstr>Find the percent of change for the following:</vt:lpstr>
      <vt:lpstr>Find the percent of change for the following:</vt:lpstr>
      <vt:lpstr>Find the percent of change for the following:</vt:lpstr>
      <vt:lpstr>Find the percent of change for the following:</vt:lpstr>
      <vt:lpstr>Find the percent of change for the following:</vt:lpstr>
      <vt:lpstr>Find the percent of change for the following:</vt:lpstr>
      <vt:lpstr>Find the percent of change for the following:</vt:lpstr>
      <vt:lpstr>Find the percent of change for the following:</vt:lpstr>
      <vt:lpstr>Find the percent of change for the following:</vt:lpstr>
      <vt:lpstr>Find the percent of change for the following:</vt:lpstr>
      <vt:lpstr>Find the percent of change for the following:</vt:lpstr>
      <vt:lpstr>Find the percent of change for the following:</vt:lpstr>
      <vt:lpstr>Find the percent of change for the following:</vt:lpstr>
      <vt:lpstr>Find the percent of change for the following:</vt:lpstr>
      <vt:lpstr>Find the percent of change for the following:</vt:lpstr>
      <vt:lpstr>Examples</vt:lpstr>
      <vt:lpstr>Examples</vt:lpstr>
      <vt:lpstr>Examples</vt:lpstr>
      <vt:lpstr>Examples</vt:lpstr>
      <vt:lpstr>Examples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Greatest Possible Error (GPE)</vt:lpstr>
      <vt:lpstr>Greatest Possible Error (GPE)</vt:lpstr>
      <vt:lpstr>Greatest Possible Error (GPE)</vt:lpstr>
      <vt:lpstr>Example</vt:lpstr>
      <vt:lpstr>Example</vt:lpstr>
      <vt:lpstr>Percent Error</vt:lpstr>
      <vt:lpstr>Percent Error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Assignment</vt:lpstr>
    </vt:vector>
  </TitlesOfParts>
  <Company>Grandville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Percent of Change</dc:title>
  <dc:creator>Bruce Marvel</dc:creator>
  <cp:lastModifiedBy>Bruce Marvel</cp:lastModifiedBy>
  <cp:revision>8</cp:revision>
  <dcterms:created xsi:type="dcterms:W3CDTF">2012-12-05T11:52:55Z</dcterms:created>
  <dcterms:modified xsi:type="dcterms:W3CDTF">2012-12-05T13:51:02Z</dcterms:modified>
</cp:coreProperties>
</file>