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9" r:id="rId14"/>
    <p:sldId id="270" r:id="rId15"/>
    <p:sldId id="271" r:id="rId16"/>
    <p:sldId id="272" r:id="rId17"/>
    <p:sldId id="277" r:id="rId18"/>
    <p:sldId id="273" r:id="rId19"/>
    <p:sldId id="278" r:id="rId20"/>
    <p:sldId id="274" r:id="rId21"/>
    <p:sldId id="279" r:id="rId22"/>
    <p:sldId id="275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76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3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229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92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229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2294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295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296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297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298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299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30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301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302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303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230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30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30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FF36563-0FC7-42AB-9230-507B2607AD2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30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30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7" grpId="0"/>
      <p:bldP spid="1230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3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30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616237-D727-4504-BB94-BED436DA05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18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2F864B-934F-44A4-817D-5E68365CBD5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80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3710EC-CC45-406B-8C28-FABD9C5581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0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4D0FD3-8442-4B55-B582-48C9761C48B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478A18-430E-44B7-9746-23B3C52C60E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921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B66EF8-C2E5-4EB3-B0E9-5C833DE533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2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77E418-BD58-4AE9-8DED-155252684A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541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FF0877-228C-4185-8A6A-01F9737C13F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56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62C25E-122F-4159-9DDA-3FEAED6B5AC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904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7F89E0-A931-4C23-AE13-94B86FEADC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31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CC85CFA1-E295-4C5F-97FC-6A8D71DF7E59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127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7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8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8" grpId="0"/>
      <p:bldP spid="1127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127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127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127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127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127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/>
              <a:t>THE COORDINATE PLANE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/>
          <p:cNvSpPr>
            <a:spLocks noChangeShapeType="1"/>
          </p:cNvSpPr>
          <p:nvPr/>
        </p:nvSpPr>
        <p:spPr bwMode="auto">
          <a:xfrm>
            <a:off x="4495800" y="914400"/>
            <a:ext cx="0" cy="541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914400" y="3810000"/>
            <a:ext cx="7620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622925" y="1716088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I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889125" y="1792288"/>
            <a:ext cx="35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II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736725" y="4687888"/>
            <a:ext cx="43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III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562600" y="47244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IV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669925" y="725488"/>
            <a:ext cx="912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Axis’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7070725" y="2630488"/>
            <a:ext cx="1031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/>
              <a:t>x</a:t>
            </a:r>
            <a:r>
              <a:rPr lang="en-US" sz="2400" b="1"/>
              <a:t> axis</a:t>
            </a: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7086600" y="3048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2"/>
          <p:cNvSpPr>
            <a:spLocks noChangeShapeType="1"/>
          </p:cNvSpPr>
          <p:nvPr/>
        </p:nvSpPr>
        <p:spPr bwMode="auto">
          <a:xfrm>
            <a:off x="4495800" y="914400"/>
            <a:ext cx="0" cy="541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914400" y="3810000"/>
            <a:ext cx="7620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622925" y="1716088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I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889125" y="1792288"/>
            <a:ext cx="35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II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736725" y="4687888"/>
            <a:ext cx="43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III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5562600" y="47244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IV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669925" y="725488"/>
            <a:ext cx="912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Axis’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7070725" y="2630488"/>
            <a:ext cx="1031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/>
              <a:t>x</a:t>
            </a:r>
            <a:r>
              <a:rPr lang="en-US" sz="2400" b="1"/>
              <a:t> axis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2879725" y="801688"/>
            <a:ext cx="1031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/>
              <a:t>y</a:t>
            </a:r>
            <a:r>
              <a:rPr lang="en-US" sz="2400" b="1"/>
              <a:t> axis</a:t>
            </a:r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3429000" y="1371600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7086600" y="3048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2"/>
          <p:cNvSpPr>
            <a:spLocks noChangeShapeType="1"/>
          </p:cNvSpPr>
          <p:nvPr/>
        </p:nvSpPr>
        <p:spPr bwMode="auto">
          <a:xfrm>
            <a:off x="4495800" y="914400"/>
            <a:ext cx="0" cy="541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914400" y="3810000"/>
            <a:ext cx="7620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622925" y="1716088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I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889125" y="1792288"/>
            <a:ext cx="35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II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736725" y="4687888"/>
            <a:ext cx="43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III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562600" y="47244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IV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669925" y="725488"/>
            <a:ext cx="912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Axis’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7070725" y="2630488"/>
            <a:ext cx="1031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/>
              <a:t>x</a:t>
            </a:r>
            <a:r>
              <a:rPr lang="en-US" sz="2400" b="1"/>
              <a:t> axis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2879725" y="801688"/>
            <a:ext cx="1031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/>
              <a:t>y</a:t>
            </a:r>
            <a:r>
              <a:rPr lang="en-US" sz="2400" b="1"/>
              <a:t> axis</a:t>
            </a:r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3429000" y="1371600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 flipH="1">
            <a:off x="7086600" y="3048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2117725" y="2859088"/>
            <a:ext cx="1874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Origin (0, 0)</a:t>
            </a:r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3886200" y="33528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Ordered Pair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/>
              <a:t>Gives the location of a point as coordinates in (</a:t>
            </a:r>
            <a:r>
              <a:rPr lang="en-US" sz="4000" i="1"/>
              <a:t>x</a:t>
            </a:r>
            <a:r>
              <a:rPr lang="en-US" sz="4000"/>
              <a:t>, </a:t>
            </a:r>
            <a:r>
              <a:rPr lang="en-US" sz="4000" i="1"/>
              <a:t>y</a:t>
            </a:r>
            <a:r>
              <a:rPr lang="en-US" sz="4000"/>
              <a:t>) format</a:t>
            </a:r>
          </a:p>
          <a:p>
            <a:r>
              <a:rPr lang="en-US" sz="4000"/>
              <a:t>**order DOES count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2"/>
          <p:cNvSpPr>
            <a:spLocks noChangeShapeType="1"/>
          </p:cNvSpPr>
          <p:nvPr/>
        </p:nvSpPr>
        <p:spPr bwMode="auto">
          <a:xfrm>
            <a:off x="4495800" y="1447800"/>
            <a:ext cx="0" cy="541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1447800" y="4114800"/>
            <a:ext cx="5943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Naming Coordinates &amp; Quadrants</a:t>
            </a:r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4800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5029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52578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5486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57150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5943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6172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64008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68580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6629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5546725" y="46085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6613525" y="45323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2438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26670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2895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33528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3124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3581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Line 25"/>
          <p:cNvSpPr>
            <a:spLocks noChangeShapeType="1"/>
          </p:cNvSpPr>
          <p:nvPr/>
        </p:nvSpPr>
        <p:spPr bwMode="auto">
          <a:xfrm>
            <a:off x="38100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>
            <a:off x="4267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4038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3200400" y="45720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-5</a:t>
            </a:r>
          </a:p>
        </p:txBody>
      </p:sp>
      <p:sp>
        <p:nvSpPr>
          <p:cNvPr id="24606" name="Line 30"/>
          <p:cNvSpPr>
            <a:spLocks noChangeShapeType="1"/>
          </p:cNvSpPr>
          <p:nvPr/>
        </p:nvSpPr>
        <p:spPr bwMode="auto">
          <a:xfrm>
            <a:off x="22098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7" name="Line 31"/>
          <p:cNvSpPr>
            <a:spLocks noChangeShapeType="1"/>
          </p:cNvSpPr>
          <p:nvPr/>
        </p:nvSpPr>
        <p:spPr bwMode="auto">
          <a:xfrm>
            <a:off x="1981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1981200" y="4572000"/>
            <a:ext cx="51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-10</a:t>
            </a:r>
          </a:p>
        </p:txBody>
      </p:sp>
      <p:sp>
        <p:nvSpPr>
          <p:cNvPr id="24609" name="Line 33"/>
          <p:cNvSpPr>
            <a:spLocks noChangeShapeType="1"/>
          </p:cNvSpPr>
          <p:nvPr/>
        </p:nvSpPr>
        <p:spPr bwMode="auto">
          <a:xfrm>
            <a:off x="4343400" y="3886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0" name="Line 34"/>
          <p:cNvSpPr>
            <a:spLocks noChangeShapeType="1"/>
          </p:cNvSpPr>
          <p:nvPr/>
        </p:nvSpPr>
        <p:spPr bwMode="auto">
          <a:xfrm>
            <a:off x="4343400" y="3657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Line 35"/>
          <p:cNvSpPr>
            <a:spLocks noChangeShapeType="1"/>
          </p:cNvSpPr>
          <p:nvPr/>
        </p:nvSpPr>
        <p:spPr bwMode="auto">
          <a:xfrm>
            <a:off x="4343400" y="3429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2" name="Line 36"/>
          <p:cNvSpPr>
            <a:spLocks noChangeShapeType="1"/>
          </p:cNvSpPr>
          <p:nvPr/>
        </p:nvSpPr>
        <p:spPr bwMode="auto">
          <a:xfrm>
            <a:off x="4343400" y="3200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3" name="Line 37"/>
          <p:cNvSpPr>
            <a:spLocks noChangeShapeType="1"/>
          </p:cNvSpPr>
          <p:nvPr/>
        </p:nvSpPr>
        <p:spPr bwMode="auto">
          <a:xfrm>
            <a:off x="4343400" y="2971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4" name="Line 38"/>
          <p:cNvSpPr>
            <a:spLocks noChangeShapeType="1"/>
          </p:cNvSpPr>
          <p:nvPr/>
        </p:nvSpPr>
        <p:spPr bwMode="auto">
          <a:xfrm>
            <a:off x="4343400" y="2743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5" name="Line 39"/>
          <p:cNvSpPr>
            <a:spLocks noChangeShapeType="1"/>
          </p:cNvSpPr>
          <p:nvPr/>
        </p:nvSpPr>
        <p:spPr bwMode="auto">
          <a:xfrm>
            <a:off x="4343400" y="2514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6" name="Line 40"/>
          <p:cNvSpPr>
            <a:spLocks noChangeShapeType="1"/>
          </p:cNvSpPr>
          <p:nvPr/>
        </p:nvSpPr>
        <p:spPr bwMode="auto">
          <a:xfrm>
            <a:off x="4343400" y="2286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7" name="Line 41"/>
          <p:cNvSpPr>
            <a:spLocks noChangeShapeType="1"/>
          </p:cNvSpPr>
          <p:nvPr/>
        </p:nvSpPr>
        <p:spPr bwMode="auto">
          <a:xfrm>
            <a:off x="4343400" y="2057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8" name="Line 42"/>
          <p:cNvSpPr>
            <a:spLocks noChangeShapeType="1"/>
          </p:cNvSpPr>
          <p:nvPr/>
        </p:nvSpPr>
        <p:spPr bwMode="auto">
          <a:xfrm>
            <a:off x="4343400" y="1828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9" name="Line 43"/>
          <p:cNvSpPr>
            <a:spLocks noChangeShapeType="1"/>
          </p:cNvSpPr>
          <p:nvPr/>
        </p:nvSpPr>
        <p:spPr bwMode="auto">
          <a:xfrm>
            <a:off x="4343400" y="6400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0" name="Line 44"/>
          <p:cNvSpPr>
            <a:spLocks noChangeShapeType="1"/>
          </p:cNvSpPr>
          <p:nvPr/>
        </p:nvSpPr>
        <p:spPr bwMode="auto">
          <a:xfrm>
            <a:off x="4343400" y="6172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1" name="Line 45"/>
          <p:cNvSpPr>
            <a:spLocks noChangeShapeType="1"/>
          </p:cNvSpPr>
          <p:nvPr/>
        </p:nvSpPr>
        <p:spPr bwMode="auto">
          <a:xfrm>
            <a:off x="4343400" y="5943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2" name="Line 46"/>
          <p:cNvSpPr>
            <a:spLocks noChangeShapeType="1"/>
          </p:cNvSpPr>
          <p:nvPr/>
        </p:nvSpPr>
        <p:spPr bwMode="auto">
          <a:xfrm>
            <a:off x="4343400" y="5715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3" name="Line 47"/>
          <p:cNvSpPr>
            <a:spLocks noChangeShapeType="1"/>
          </p:cNvSpPr>
          <p:nvPr/>
        </p:nvSpPr>
        <p:spPr bwMode="auto">
          <a:xfrm>
            <a:off x="4343400" y="5486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4" name="Line 48"/>
          <p:cNvSpPr>
            <a:spLocks noChangeShapeType="1"/>
          </p:cNvSpPr>
          <p:nvPr/>
        </p:nvSpPr>
        <p:spPr bwMode="auto">
          <a:xfrm>
            <a:off x="4343400" y="5257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5" name="Line 49"/>
          <p:cNvSpPr>
            <a:spLocks noChangeShapeType="1"/>
          </p:cNvSpPr>
          <p:nvPr/>
        </p:nvSpPr>
        <p:spPr bwMode="auto">
          <a:xfrm>
            <a:off x="4343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6" name="Line 50"/>
          <p:cNvSpPr>
            <a:spLocks noChangeShapeType="1"/>
          </p:cNvSpPr>
          <p:nvPr/>
        </p:nvSpPr>
        <p:spPr bwMode="auto">
          <a:xfrm>
            <a:off x="4343400" y="4800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7" name="Line 51"/>
          <p:cNvSpPr>
            <a:spLocks noChangeShapeType="1"/>
          </p:cNvSpPr>
          <p:nvPr/>
        </p:nvSpPr>
        <p:spPr bwMode="auto">
          <a:xfrm>
            <a:off x="4343400" y="4572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8" name="Line 52"/>
          <p:cNvSpPr>
            <a:spLocks noChangeShapeType="1"/>
          </p:cNvSpPr>
          <p:nvPr/>
        </p:nvSpPr>
        <p:spPr bwMode="auto">
          <a:xfrm>
            <a:off x="4343400" y="4343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9" name="Text Box 53"/>
          <p:cNvSpPr txBox="1">
            <a:spLocks noChangeArrowheads="1"/>
          </p:cNvSpPr>
          <p:nvPr/>
        </p:nvSpPr>
        <p:spPr bwMode="auto">
          <a:xfrm>
            <a:off x="4937125" y="16367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24630" name="Text Box 54"/>
          <p:cNvSpPr txBox="1">
            <a:spLocks noChangeArrowheads="1"/>
          </p:cNvSpPr>
          <p:nvPr/>
        </p:nvSpPr>
        <p:spPr bwMode="auto">
          <a:xfrm>
            <a:off x="4860925" y="2779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24631" name="Text Box 55"/>
          <p:cNvSpPr txBox="1">
            <a:spLocks noChangeArrowheads="1"/>
          </p:cNvSpPr>
          <p:nvPr/>
        </p:nvSpPr>
        <p:spPr bwMode="auto">
          <a:xfrm>
            <a:off x="4784725" y="506571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-5</a:t>
            </a:r>
          </a:p>
        </p:txBody>
      </p:sp>
      <p:sp>
        <p:nvSpPr>
          <p:cNvPr id="24632" name="Text Box 56"/>
          <p:cNvSpPr txBox="1">
            <a:spLocks noChangeArrowheads="1"/>
          </p:cNvSpPr>
          <p:nvPr/>
        </p:nvSpPr>
        <p:spPr bwMode="auto">
          <a:xfrm>
            <a:off x="4784725" y="6208713"/>
            <a:ext cx="51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-10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4495800" y="1447800"/>
            <a:ext cx="0" cy="541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1447800" y="4114800"/>
            <a:ext cx="5943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Naming Coordinates &amp; Quadrants</a:t>
            </a: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4800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5029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52578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5486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57150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5943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6172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64008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68580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6629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5546725" y="46085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6613525" y="45323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2438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26670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2895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>
            <a:off x="33528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3124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>
            <a:off x="3581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>
            <a:off x="38100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>
            <a:off x="4267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9" name="Line 25"/>
          <p:cNvSpPr>
            <a:spLocks noChangeShapeType="1"/>
          </p:cNvSpPr>
          <p:nvPr/>
        </p:nvSpPr>
        <p:spPr bwMode="auto">
          <a:xfrm>
            <a:off x="4038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3200400" y="45720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-5</a:t>
            </a:r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22098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>
            <a:off x="1981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1981200" y="4572000"/>
            <a:ext cx="51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-10</a:t>
            </a:r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>
            <a:off x="4343400" y="3886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5" name="Line 31"/>
          <p:cNvSpPr>
            <a:spLocks noChangeShapeType="1"/>
          </p:cNvSpPr>
          <p:nvPr/>
        </p:nvSpPr>
        <p:spPr bwMode="auto">
          <a:xfrm>
            <a:off x="4343400" y="3657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6" name="Line 32"/>
          <p:cNvSpPr>
            <a:spLocks noChangeShapeType="1"/>
          </p:cNvSpPr>
          <p:nvPr/>
        </p:nvSpPr>
        <p:spPr bwMode="auto">
          <a:xfrm>
            <a:off x="4343400" y="3429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7" name="Line 33"/>
          <p:cNvSpPr>
            <a:spLocks noChangeShapeType="1"/>
          </p:cNvSpPr>
          <p:nvPr/>
        </p:nvSpPr>
        <p:spPr bwMode="auto">
          <a:xfrm>
            <a:off x="4343400" y="3200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8" name="Line 34"/>
          <p:cNvSpPr>
            <a:spLocks noChangeShapeType="1"/>
          </p:cNvSpPr>
          <p:nvPr/>
        </p:nvSpPr>
        <p:spPr bwMode="auto">
          <a:xfrm>
            <a:off x="4343400" y="2971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9" name="Line 35"/>
          <p:cNvSpPr>
            <a:spLocks noChangeShapeType="1"/>
          </p:cNvSpPr>
          <p:nvPr/>
        </p:nvSpPr>
        <p:spPr bwMode="auto">
          <a:xfrm>
            <a:off x="4343400" y="2743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0" name="Line 36"/>
          <p:cNvSpPr>
            <a:spLocks noChangeShapeType="1"/>
          </p:cNvSpPr>
          <p:nvPr/>
        </p:nvSpPr>
        <p:spPr bwMode="auto">
          <a:xfrm>
            <a:off x="4343400" y="2514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1" name="Line 37"/>
          <p:cNvSpPr>
            <a:spLocks noChangeShapeType="1"/>
          </p:cNvSpPr>
          <p:nvPr/>
        </p:nvSpPr>
        <p:spPr bwMode="auto">
          <a:xfrm>
            <a:off x="4343400" y="2286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>
            <a:off x="4343400" y="2057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3" name="Line 39"/>
          <p:cNvSpPr>
            <a:spLocks noChangeShapeType="1"/>
          </p:cNvSpPr>
          <p:nvPr/>
        </p:nvSpPr>
        <p:spPr bwMode="auto">
          <a:xfrm>
            <a:off x="4343400" y="1828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4" name="Line 40"/>
          <p:cNvSpPr>
            <a:spLocks noChangeShapeType="1"/>
          </p:cNvSpPr>
          <p:nvPr/>
        </p:nvSpPr>
        <p:spPr bwMode="auto">
          <a:xfrm>
            <a:off x="4343400" y="6400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5" name="Line 41"/>
          <p:cNvSpPr>
            <a:spLocks noChangeShapeType="1"/>
          </p:cNvSpPr>
          <p:nvPr/>
        </p:nvSpPr>
        <p:spPr bwMode="auto">
          <a:xfrm>
            <a:off x="4343400" y="6172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6" name="Line 42"/>
          <p:cNvSpPr>
            <a:spLocks noChangeShapeType="1"/>
          </p:cNvSpPr>
          <p:nvPr/>
        </p:nvSpPr>
        <p:spPr bwMode="auto">
          <a:xfrm>
            <a:off x="4343400" y="5943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7" name="Line 43"/>
          <p:cNvSpPr>
            <a:spLocks noChangeShapeType="1"/>
          </p:cNvSpPr>
          <p:nvPr/>
        </p:nvSpPr>
        <p:spPr bwMode="auto">
          <a:xfrm>
            <a:off x="4343400" y="5715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8" name="Line 44"/>
          <p:cNvSpPr>
            <a:spLocks noChangeShapeType="1"/>
          </p:cNvSpPr>
          <p:nvPr/>
        </p:nvSpPr>
        <p:spPr bwMode="auto">
          <a:xfrm>
            <a:off x="4343400" y="5486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9" name="Line 45"/>
          <p:cNvSpPr>
            <a:spLocks noChangeShapeType="1"/>
          </p:cNvSpPr>
          <p:nvPr/>
        </p:nvSpPr>
        <p:spPr bwMode="auto">
          <a:xfrm>
            <a:off x="4343400" y="5257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0" name="Line 46"/>
          <p:cNvSpPr>
            <a:spLocks noChangeShapeType="1"/>
          </p:cNvSpPr>
          <p:nvPr/>
        </p:nvSpPr>
        <p:spPr bwMode="auto">
          <a:xfrm>
            <a:off x="4343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1" name="Line 47"/>
          <p:cNvSpPr>
            <a:spLocks noChangeShapeType="1"/>
          </p:cNvSpPr>
          <p:nvPr/>
        </p:nvSpPr>
        <p:spPr bwMode="auto">
          <a:xfrm>
            <a:off x="4343400" y="4800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2" name="Line 48"/>
          <p:cNvSpPr>
            <a:spLocks noChangeShapeType="1"/>
          </p:cNvSpPr>
          <p:nvPr/>
        </p:nvSpPr>
        <p:spPr bwMode="auto">
          <a:xfrm>
            <a:off x="4343400" y="4572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3" name="Line 49"/>
          <p:cNvSpPr>
            <a:spLocks noChangeShapeType="1"/>
          </p:cNvSpPr>
          <p:nvPr/>
        </p:nvSpPr>
        <p:spPr bwMode="auto">
          <a:xfrm>
            <a:off x="4343400" y="4343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4" name="Text Box 50"/>
          <p:cNvSpPr txBox="1">
            <a:spLocks noChangeArrowheads="1"/>
          </p:cNvSpPr>
          <p:nvPr/>
        </p:nvSpPr>
        <p:spPr bwMode="auto">
          <a:xfrm>
            <a:off x="4937125" y="16367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26675" name="Text Box 51"/>
          <p:cNvSpPr txBox="1">
            <a:spLocks noChangeArrowheads="1"/>
          </p:cNvSpPr>
          <p:nvPr/>
        </p:nvSpPr>
        <p:spPr bwMode="auto">
          <a:xfrm>
            <a:off x="4860925" y="2779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26676" name="Text Box 52"/>
          <p:cNvSpPr txBox="1">
            <a:spLocks noChangeArrowheads="1"/>
          </p:cNvSpPr>
          <p:nvPr/>
        </p:nvSpPr>
        <p:spPr bwMode="auto">
          <a:xfrm>
            <a:off x="4784725" y="506571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-5</a:t>
            </a:r>
          </a:p>
        </p:txBody>
      </p:sp>
      <p:sp>
        <p:nvSpPr>
          <p:cNvPr id="26677" name="Text Box 53"/>
          <p:cNvSpPr txBox="1">
            <a:spLocks noChangeArrowheads="1"/>
          </p:cNvSpPr>
          <p:nvPr/>
        </p:nvSpPr>
        <p:spPr bwMode="auto">
          <a:xfrm>
            <a:off x="4784725" y="6208713"/>
            <a:ext cx="51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-10</a:t>
            </a:r>
          </a:p>
        </p:txBody>
      </p:sp>
      <p:sp>
        <p:nvSpPr>
          <p:cNvPr id="26678" name="Text Box 54"/>
          <p:cNvSpPr txBox="1">
            <a:spLocks noChangeArrowheads="1"/>
          </p:cNvSpPr>
          <p:nvPr/>
        </p:nvSpPr>
        <p:spPr bwMode="auto">
          <a:xfrm>
            <a:off x="381000" y="1727200"/>
            <a:ext cx="34559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Write the coordinates of  the </a:t>
            </a:r>
          </a:p>
          <a:p>
            <a:r>
              <a:rPr lang="en-US" sz="2000"/>
              <a:t>points, and give the quadrant</a:t>
            </a:r>
          </a:p>
          <a:p>
            <a:r>
              <a:rPr lang="en-US" sz="2000"/>
              <a:t> where they are located.</a:t>
            </a:r>
          </a:p>
        </p:txBody>
      </p:sp>
      <p:sp>
        <p:nvSpPr>
          <p:cNvPr id="26679" name="Oval 55"/>
          <p:cNvSpPr>
            <a:spLocks noChangeArrowheads="1"/>
          </p:cNvSpPr>
          <p:nvPr/>
        </p:nvSpPr>
        <p:spPr bwMode="auto">
          <a:xfrm>
            <a:off x="5638800" y="3733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0" name="Text Box 56"/>
          <p:cNvSpPr txBox="1">
            <a:spLocks noChangeArrowheads="1"/>
          </p:cNvSpPr>
          <p:nvPr/>
        </p:nvSpPr>
        <p:spPr bwMode="auto">
          <a:xfrm>
            <a:off x="5791200" y="35052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6682" name="Oval 58"/>
          <p:cNvSpPr>
            <a:spLocks noChangeArrowheads="1"/>
          </p:cNvSpPr>
          <p:nvPr/>
        </p:nvSpPr>
        <p:spPr bwMode="auto">
          <a:xfrm>
            <a:off x="3733800" y="4495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3" name="Oval 59"/>
          <p:cNvSpPr>
            <a:spLocks noChangeArrowheads="1"/>
          </p:cNvSpPr>
          <p:nvPr/>
        </p:nvSpPr>
        <p:spPr bwMode="auto">
          <a:xfrm>
            <a:off x="4419600" y="5867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4" name="Oval 60"/>
          <p:cNvSpPr>
            <a:spLocks noChangeArrowheads="1"/>
          </p:cNvSpPr>
          <p:nvPr/>
        </p:nvSpPr>
        <p:spPr bwMode="auto">
          <a:xfrm>
            <a:off x="3505200" y="3352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5" name="Text Box 61"/>
          <p:cNvSpPr txBox="1">
            <a:spLocks noChangeArrowheads="1"/>
          </p:cNvSpPr>
          <p:nvPr/>
        </p:nvSpPr>
        <p:spPr bwMode="auto">
          <a:xfrm>
            <a:off x="3336925" y="30083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6686" name="Text Box 62"/>
          <p:cNvSpPr txBox="1">
            <a:spLocks noChangeArrowheads="1"/>
          </p:cNvSpPr>
          <p:nvPr/>
        </p:nvSpPr>
        <p:spPr bwMode="auto">
          <a:xfrm>
            <a:off x="3641725" y="468471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6687" name="Text Box 63"/>
          <p:cNvSpPr txBox="1">
            <a:spLocks noChangeArrowheads="1"/>
          </p:cNvSpPr>
          <p:nvPr/>
        </p:nvSpPr>
        <p:spPr bwMode="auto">
          <a:xfrm>
            <a:off x="4800600" y="57150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2"/>
          <p:cNvSpPr>
            <a:spLocks noChangeShapeType="1"/>
          </p:cNvSpPr>
          <p:nvPr/>
        </p:nvSpPr>
        <p:spPr bwMode="auto">
          <a:xfrm>
            <a:off x="4495800" y="1447800"/>
            <a:ext cx="0" cy="541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1447800" y="4114800"/>
            <a:ext cx="5943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Naming Coordinates &amp; Quadrants</a:t>
            </a: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4800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5029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52578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5486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57150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5943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6172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64008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68580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6629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5546725" y="46085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6613525" y="45323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2438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26670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2895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>
            <a:off x="33528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>
            <a:off x="3124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>
            <a:off x="3581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38100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4267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>
            <a:off x="4038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3200400" y="45720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-5</a:t>
            </a:r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>
            <a:off x="22098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>
            <a:off x="1981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1981200" y="4572000"/>
            <a:ext cx="51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-10</a:t>
            </a:r>
          </a:p>
        </p:txBody>
      </p:sp>
      <p:sp>
        <p:nvSpPr>
          <p:cNvPr id="27678" name="Line 30"/>
          <p:cNvSpPr>
            <a:spLocks noChangeShapeType="1"/>
          </p:cNvSpPr>
          <p:nvPr/>
        </p:nvSpPr>
        <p:spPr bwMode="auto">
          <a:xfrm>
            <a:off x="4343400" y="3886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9" name="Line 31"/>
          <p:cNvSpPr>
            <a:spLocks noChangeShapeType="1"/>
          </p:cNvSpPr>
          <p:nvPr/>
        </p:nvSpPr>
        <p:spPr bwMode="auto">
          <a:xfrm>
            <a:off x="4343400" y="3657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0" name="Line 32"/>
          <p:cNvSpPr>
            <a:spLocks noChangeShapeType="1"/>
          </p:cNvSpPr>
          <p:nvPr/>
        </p:nvSpPr>
        <p:spPr bwMode="auto">
          <a:xfrm>
            <a:off x="4343400" y="3429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1" name="Line 33"/>
          <p:cNvSpPr>
            <a:spLocks noChangeShapeType="1"/>
          </p:cNvSpPr>
          <p:nvPr/>
        </p:nvSpPr>
        <p:spPr bwMode="auto">
          <a:xfrm>
            <a:off x="4343400" y="3200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2" name="Line 34"/>
          <p:cNvSpPr>
            <a:spLocks noChangeShapeType="1"/>
          </p:cNvSpPr>
          <p:nvPr/>
        </p:nvSpPr>
        <p:spPr bwMode="auto">
          <a:xfrm>
            <a:off x="4343400" y="2971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3" name="Line 35"/>
          <p:cNvSpPr>
            <a:spLocks noChangeShapeType="1"/>
          </p:cNvSpPr>
          <p:nvPr/>
        </p:nvSpPr>
        <p:spPr bwMode="auto">
          <a:xfrm>
            <a:off x="4343400" y="2743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4" name="Line 36"/>
          <p:cNvSpPr>
            <a:spLocks noChangeShapeType="1"/>
          </p:cNvSpPr>
          <p:nvPr/>
        </p:nvSpPr>
        <p:spPr bwMode="auto">
          <a:xfrm>
            <a:off x="4343400" y="2514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5" name="Line 37"/>
          <p:cNvSpPr>
            <a:spLocks noChangeShapeType="1"/>
          </p:cNvSpPr>
          <p:nvPr/>
        </p:nvSpPr>
        <p:spPr bwMode="auto">
          <a:xfrm>
            <a:off x="4343400" y="2286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6" name="Line 38"/>
          <p:cNvSpPr>
            <a:spLocks noChangeShapeType="1"/>
          </p:cNvSpPr>
          <p:nvPr/>
        </p:nvSpPr>
        <p:spPr bwMode="auto">
          <a:xfrm>
            <a:off x="4343400" y="2057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7" name="Line 39"/>
          <p:cNvSpPr>
            <a:spLocks noChangeShapeType="1"/>
          </p:cNvSpPr>
          <p:nvPr/>
        </p:nvSpPr>
        <p:spPr bwMode="auto">
          <a:xfrm>
            <a:off x="4343400" y="1828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8" name="Line 40"/>
          <p:cNvSpPr>
            <a:spLocks noChangeShapeType="1"/>
          </p:cNvSpPr>
          <p:nvPr/>
        </p:nvSpPr>
        <p:spPr bwMode="auto">
          <a:xfrm>
            <a:off x="4343400" y="6400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9" name="Line 41"/>
          <p:cNvSpPr>
            <a:spLocks noChangeShapeType="1"/>
          </p:cNvSpPr>
          <p:nvPr/>
        </p:nvSpPr>
        <p:spPr bwMode="auto">
          <a:xfrm>
            <a:off x="4343400" y="6172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0" name="Line 42"/>
          <p:cNvSpPr>
            <a:spLocks noChangeShapeType="1"/>
          </p:cNvSpPr>
          <p:nvPr/>
        </p:nvSpPr>
        <p:spPr bwMode="auto">
          <a:xfrm>
            <a:off x="4343400" y="5943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1" name="Line 43"/>
          <p:cNvSpPr>
            <a:spLocks noChangeShapeType="1"/>
          </p:cNvSpPr>
          <p:nvPr/>
        </p:nvSpPr>
        <p:spPr bwMode="auto">
          <a:xfrm>
            <a:off x="4343400" y="5715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2" name="Line 44"/>
          <p:cNvSpPr>
            <a:spLocks noChangeShapeType="1"/>
          </p:cNvSpPr>
          <p:nvPr/>
        </p:nvSpPr>
        <p:spPr bwMode="auto">
          <a:xfrm>
            <a:off x="4343400" y="5486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3" name="Line 45"/>
          <p:cNvSpPr>
            <a:spLocks noChangeShapeType="1"/>
          </p:cNvSpPr>
          <p:nvPr/>
        </p:nvSpPr>
        <p:spPr bwMode="auto">
          <a:xfrm>
            <a:off x="4343400" y="5257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4" name="Line 46"/>
          <p:cNvSpPr>
            <a:spLocks noChangeShapeType="1"/>
          </p:cNvSpPr>
          <p:nvPr/>
        </p:nvSpPr>
        <p:spPr bwMode="auto">
          <a:xfrm>
            <a:off x="4343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5" name="Line 47"/>
          <p:cNvSpPr>
            <a:spLocks noChangeShapeType="1"/>
          </p:cNvSpPr>
          <p:nvPr/>
        </p:nvSpPr>
        <p:spPr bwMode="auto">
          <a:xfrm>
            <a:off x="4343400" y="4800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6" name="Line 48"/>
          <p:cNvSpPr>
            <a:spLocks noChangeShapeType="1"/>
          </p:cNvSpPr>
          <p:nvPr/>
        </p:nvSpPr>
        <p:spPr bwMode="auto">
          <a:xfrm>
            <a:off x="4343400" y="4572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7" name="Line 49"/>
          <p:cNvSpPr>
            <a:spLocks noChangeShapeType="1"/>
          </p:cNvSpPr>
          <p:nvPr/>
        </p:nvSpPr>
        <p:spPr bwMode="auto">
          <a:xfrm>
            <a:off x="4343400" y="4343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8" name="Text Box 50"/>
          <p:cNvSpPr txBox="1">
            <a:spLocks noChangeArrowheads="1"/>
          </p:cNvSpPr>
          <p:nvPr/>
        </p:nvSpPr>
        <p:spPr bwMode="auto">
          <a:xfrm>
            <a:off x="4937125" y="16367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27699" name="Text Box 51"/>
          <p:cNvSpPr txBox="1">
            <a:spLocks noChangeArrowheads="1"/>
          </p:cNvSpPr>
          <p:nvPr/>
        </p:nvSpPr>
        <p:spPr bwMode="auto">
          <a:xfrm>
            <a:off x="4860925" y="2779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27700" name="Text Box 52"/>
          <p:cNvSpPr txBox="1">
            <a:spLocks noChangeArrowheads="1"/>
          </p:cNvSpPr>
          <p:nvPr/>
        </p:nvSpPr>
        <p:spPr bwMode="auto">
          <a:xfrm>
            <a:off x="4784725" y="506571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-5</a:t>
            </a:r>
          </a:p>
        </p:txBody>
      </p:sp>
      <p:sp>
        <p:nvSpPr>
          <p:cNvPr id="27701" name="Text Box 53"/>
          <p:cNvSpPr txBox="1">
            <a:spLocks noChangeArrowheads="1"/>
          </p:cNvSpPr>
          <p:nvPr/>
        </p:nvSpPr>
        <p:spPr bwMode="auto">
          <a:xfrm>
            <a:off x="4784725" y="6208713"/>
            <a:ext cx="51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-10</a:t>
            </a:r>
          </a:p>
        </p:txBody>
      </p:sp>
      <p:sp>
        <p:nvSpPr>
          <p:cNvPr id="27702" name="Text Box 54"/>
          <p:cNvSpPr txBox="1">
            <a:spLocks noChangeArrowheads="1"/>
          </p:cNvSpPr>
          <p:nvPr/>
        </p:nvSpPr>
        <p:spPr bwMode="auto">
          <a:xfrm>
            <a:off x="381000" y="1727200"/>
            <a:ext cx="34559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Write the coordinates of  the </a:t>
            </a:r>
          </a:p>
          <a:p>
            <a:r>
              <a:rPr lang="en-US" sz="2000"/>
              <a:t>points, and give the quadrant</a:t>
            </a:r>
          </a:p>
          <a:p>
            <a:r>
              <a:rPr lang="en-US" sz="2000"/>
              <a:t> where they are located.</a:t>
            </a:r>
          </a:p>
        </p:txBody>
      </p:sp>
      <p:sp>
        <p:nvSpPr>
          <p:cNvPr id="27703" name="Oval 55"/>
          <p:cNvSpPr>
            <a:spLocks noChangeArrowheads="1"/>
          </p:cNvSpPr>
          <p:nvPr/>
        </p:nvSpPr>
        <p:spPr bwMode="auto">
          <a:xfrm>
            <a:off x="5638800" y="3733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4" name="Text Box 56"/>
          <p:cNvSpPr txBox="1">
            <a:spLocks noChangeArrowheads="1"/>
          </p:cNvSpPr>
          <p:nvPr/>
        </p:nvSpPr>
        <p:spPr bwMode="auto">
          <a:xfrm>
            <a:off x="5791200" y="35052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7705" name="Text Box 57"/>
          <p:cNvSpPr txBox="1">
            <a:spLocks noChangeArrowheads="1"/>
          </p:cNvSpPr>
          <p:nvPr/>
        </p:nvSpPr>
        <p:spPr bwMode="auto">
          <a:xfrm>
            <a:off x="6461125" y="1865313"/>
            <a:ext cx="1085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A:  (5, 1)</a:t>
            </a:r>
          </a:p>
          <a:p>
            <a:endParaRPr lang="en-US" b="1"/>
          </a:p>
        </p:txBody>
      </p:sp>
      <p:sp>
        <p:nvSpPr>
          <p:cNvPr id="27706" name="Oval 58"/>
          <p:cNvSpPr>
            <a:spLocks noChangeArrowheads="1"/>
          </p:cNvSpPr>
          <p:nvPr/>
        </p:nvSpPr>
        <p:spPr bwMode="auto">
          <a:xfrm>
            <a:off x="3733800" y="4495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7" name="Oval 59"/>
          <p:cNvSpPr>
            <a:spLocks noChangeArrowheads="1"/>
          </p:cNvSpPr>
          <p:nvPr/>
        </p:nvSpPr>
        <p:spPr bwMode="auto">
          <a:xfrm>
            <a:off x="4419600" y="5867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8" name="Oval 60"/>
          <p:cNvSpPr>
            <a:spLocks noChangeArrowheads="1"/>
          </p:cNvSpPr>
          <p:nvPr/>
        </p:nvSpPr>
        <p:spPr bwMode="auto">
          <a:xfrm>
            <a:off x="3505200" y="3352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9" name="Text Box 61"/>
          <p:cNvSpPr txBox="1">
            <a:spLocks noChangeArrowheads="1"/>
          </p:cNvSpPr>
          <p:nvPr/>
        </p:nvSpPr>
        <p:spPr bwMode="auto">
          <a:xfrm>
            <a:off x="3336925" y="30083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7710" name="Text Box 62"/>
          <p:cNvSpPr txBox="1">
            <a:spLocks noChangeArrowheads="1"/>
          </p:cNvSpPr>
          <p:nvPr/>
        </p:nvSpPr>
        <p:spPr bwMode="auto">
          <a:xfrm>
            <a:off x="3641725" y="468471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7711" name="Text Box 63"/>
          <p:cNvSpPr txBox="1">
            <a:spLocks noChangeArrowheads="1"/>
          </p:cNvSpPr>
          <p:nvPr/>
        </p:nvSpPr>
        <p:spPr bwMode="auto">
          <a:xfrm>
            <a:off x="4800600" y="57150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2"/>
          <p:cNvSpPr>
            <a:spLocks noChangeShapeType="1"/>
          </p:cNvSpPr>
          <p:nvPr/>
        </p:nvSpPr>
        <p:spPr bwMode="auto">
          <a:xfrm>
            <a:off x="4495800" y="1447800"/>
            <a:ext cx="0" cy="541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1447800" y="4114800"/>
            <a:ext cx="5943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Naming Coordinates &amp; Quadrants</a:t>
            </a:r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4800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5029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52578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5486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57150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5943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6172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64008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68580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6629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5546725" y="46085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6613525" y="45323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>
            <a:off x="2438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>
            <a:off x="26670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2895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33528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>
            <a:off x="3124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>
            <a:off x="3581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>
            <a:off x="38100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4267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3" name="Line 25"/>
          <p:cNvSpPr>
            <a:spLocks noChangeShapeType="1"/>
          </p:cNvSpPr>
          <p:nvPr/>
        </p:nvSpPr>
        <p:spPr bwMode="auto">
          <a:xfrm>
            <a:off x="4038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3200400" y="45720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-5</a:t>
            </a:r>
          </a:p>
        </p:txBody>
      </p:sp>
      <p:sp>
        <p:nvSpPr>
          <p:cNvPr id="32795" name="Line 27"/>
          <p:cNvSpPr>
            <a:spLocks noChangeShapeType="1"/>
          </p:cNvSpPr>
          <p:nvPr/>
        </p:nvSpPr>
        <p:spPr bwMode="auto">
          <a:xfrm>
            <a:off x="22098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6" name="Line 28"/>
          <p:cNvSpPr>
            <a:spLocks noChangeShapeType="1"/>
          </p:cNvSpPr>
          <p:nvPr/>
        </p:nvSpPr>
        <p:spPr bwMode="auto">
          <a:xfrm>
            <a:off x="1981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1981200" y="4572000"/>
            <a:ext cx="51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-10</a:t>
            </a:r>
          </a:p>
        </p:txBody>
      </p:sp>
      <p:sp>
        <p:nvSpPr>
          <p:cNvPr id="32798" name="Line 30"/>
          <p:cNvSpPr>
            <a:spLocks noChangeShapeType="1"/>
          </p:cNvSpPr>
          <p:nvPr/>
        </p:nvSpPr>
        <p:spPr bwMode="auto">
          <a:xfrm>
            <a:off x="4343400" y="3886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9" name="Line 31"/>
          <p:cNvSpPr>
            <a:spLocks noChangeShapeType="1"/>
          </p:cNvSpPr>
          <p:nvPr/>
        </p:nvSpPr>
        <p:spPr bwMode="auto">
          <a:xfrm>
            <a:off x="4343400" y="3657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0" name="Line 32"/>
          <p:cNvSpPr>
            <a:spLocks noChangeShapeType="1"/>
          </p:cNvSpPr>
          <p:nvPr/>
        </p:nvSpPr>
        <p:spPr bwMode="auto">
          <a:xfrm>
            <a:off x="4343400" y="3429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1" name="Line 33"/>
          <p:cNvSpPr>
            <a:spLocks noChangeShapeType="1"/>
          </p:cNvSpPr>
          <p:nvPr/>
        </p:nvSpPr>
        <p:spPr bwMode="auto">
          <a:xfrm>
            <a:off x="4343400" y="3200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2" name="Line 34"/>
          <p:cNvSpPr>
            <a:spLocks noChangeShapeType="1"/>
          </p:cNvSpPr>
          <p:nvPr/>
        </p:nvSpPr>
        <p:spPr bwMode="auto">
          <a:xfrm>
            <a:off x="4343400" y="2971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3" name="Line 35"/>
          <p:cNvSpPr>
            <a:spLocks noChangeShapeType="1"/>
          </p:cNvSpPr>
          <p:nvPr/>
        </p:nvSpPr>
        <p:spPr bwMode="auto">
          <a:xfrm>
            <a:off x="4343400" y="2743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4" name="Line 36"/>
          <p:cNvSpPr>
            <a:spLocks noChangeShapeType="1"/>
          </p:cNvSpPr>
          <p:nvPr/>
        </p:nvSpPr>
        <p:spPr bwMode="auto">
          <a:xfrm>
            <a:off x="4343400" y="2514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5" name="Line 37"/>
          <p:cNvSpPr>
            <a:spLocks noChangeShapeType="1"/>
          </p:cNvSpPr>
          <p:nvPr/>
        </p:nvSpPr>
        <p:spPr bwMode="auto">
          <a:xfrm>
            <a:off x="4343400" y="2286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6" name="Line 38"/>
          <p:cNvSpPr>
            <a:spLocks noChangeShapeType="1"/>
          </p:cNvSpPr>
          <p:nvPr/>
        </p:nvSpPr>
        <p:spPr bwMode="auto">
          <a:xfrm>
            <a:off x="4343400" y="2057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7" name="Line 39"/>
          <p:cNvSpPr>
            <a:spLocks noChangeShapeType="1"/>
          </p:cNvSpPr>
          <p:nvPr/>
        </p:nvSpPr>
        <p:spPr bwMode="auto">
          <a:xfrm>
            <a:off x="4343400" y="1828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8" name="Line 40"/>
          <p:cNvSpPr>
            <a:spLocks noChangeShapeType="1"/>
          </p:cNvSpPr>
          <p:nvPr/>
        </p:nvSpPr>
        <p:spPr bwMode="auto">
          <a:xfrm>
            <a:off x="4343400" y="6400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9" name="Line 41"/>
          <p:cNvSpPr>
            <a:spLocks noChangeShapeType="1"/>
          </p:cNvSpPr>
          <p:nvPr/>
        </p:nvSpPr>
        <p:spPr bwMode="auto">
          <a:xfrm>
            <a:off x="4343400" y="6172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0" name="Line 42"/>
          <p:cNvSpPr>
            <a:spLocks noChangeShapeType="1"/>
          </p:cNvSpPr>
          <p:nvPr/>
        </p:nvSpPr>
        <p:spPr bwMode="auto">
          <a:xfrm>
            <a:off x="4343400" y="5943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1" name="Line 43"/>
          <p:cNvSpPr>
            <a:spLocks noChangeShapeType="1"/>
          </p:cNvSpPr>
          <p:nvPr/>
        </p:nvSpPr>
        <p:spPr bwMode="auto">
          <a:xfrm>
            <a:off x="4343400" y="5715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2" name="Line 44"/>
          <p:cNvSpPr>
            <a:spLocks noChangeShapeType="1"/>
          </p:cNvSpPr>
          <p:nvPr/>
        </p:nvSpPr>
        <p:spPr bwMode="auto">
          <a:xfrm>
            <a:off x="4343400" y="5486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3" name="Line 45"/>
          <p:cNvSpPr>
            <a:spLocks noChangeShapeType="1"/>
          </p:cNvSpPr>
          <p:nvPr/>
        </p:nvSpPr>
        <p:spPr bwMode="auto">
          <a:xfrm>
            <a:off x="4343400" y="5257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4" name="Line 46"/>
          <p:cNvSpPr>
            <a:spLocks noChangeShapeType="1"/>
          </p:cNvSpPr>
          <p:nvPr/>
        </p:nvSpPr>
        <p:spPr bwMode="auto">
          <a:xfrm>
            <a:off x="4343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5" name="Line 47"/>
          <p:cNvSpPr>
            <a:spLocks noChangeShapeType="1"/>
          </p:cNvSpPr>
          <p:nvPr/>
        </p:nvSpPr>
        <p:spPr bwMode="auto">
          <a:xfrm>
            <a:off x="4343400" y="4800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6" name="Line 48"/>
          <p:cNvSpPr>
            <a:spLocks noChangeShapeType="1"/>
          </p:cNvSpPr>
          <p:nvPr/>
        </p:nvSpPr>
        <p:spPr bwMode="auto">
          <a:xfrm>
            <a:off x="4343400" y="4572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7" name="Line 49"/>
          <p:cNvSpPr>
            <a:spLocks noChangeShapeType="1"/>
          </p:cNvSpPr>
          <p:nvPr/>
        </p:nvSpPr>
        <p:spPr bwMode="auto">
          <a:xfrm>
            <a:off x="4343400" y="4343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8" name="Text Box 50"/>
          <p:cNvSpPr txBox="1">
            <a:spLocks noChangeArrowheads="1"/>
          </p:cNvSpPr>
          <p:nvPr/>
        </p:nvSpPr>
        <p:spPr bwMode="auto">
          <a:xfrm>
            <a:off x="4937125" y="16367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32819" name="Text Box 51"/>
          <p:cNvSpPr txBox="1">
            <a:spLocks noChangeArrowheads="1"/>
          </p:cNvSpPr>
          <p:nvPr/>
        </p:nvSpPr>
        <p:spPr bwMode="auto">
          <a:xfrm>
            <a:off x="4860925" y="2779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32820" name="Text Box 52"/>
          <p:cNvSpPr txBox="1">
            <a:spLocks noChangeArrowheads="1"/>
          </p:cNvSpPr>
          <p:nvPr/>
        </p:nvSpPr>
        <p:spPr bwMode="auto">
          <a:xfrm>
            <a:off x="4784725" y="506571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-5</a:t>
            </a:r>
          </a:p>
        </p:txBody>
      </p:sp>
      <p:sp>
        <p:nvSpPr>
          <p:cNvPr id="32821" name="Text Box 53"/>
          <p:cNvSpPr txBox="1">
            <a:spLocks noChangeArrowheads="1"/>
          </p:cNvSpPr>
          <p:nvPr/>
        </p:nvSpPr>
        <p:spPr bwMode="auto">
          <a:xfrm>
            <a:off x="4784725" y="6208713"/>
            <a:ext cx="51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-10</a:t>
            </a:r>
          </a:p>
        </p:txBody>
      </p:sp>
      <p:sp>
        <p:nvSpPr>
          <p:cNvPr id="32822" name="Text Box 54"/>
          <p:cNvSpPr txBox="1">
            <a:spLocks noChangeArrowheads="1"/>
          </p:cNvSpPr>
          <p:nvPr/>
        </p:nvSpPr>
        <p:spPr bwMode="auto">
          <a:xfrm>
            <a:off x="381000" y="1727200"/>
            <a:ext cx="34559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Write the coordinates of  the </a:t>
            </a:r>
          </a:p>
          <a:p>
            <a:r>
              <a:rPr lang="en-US" sz="2000"/>
              <a:t>points, and give the quadrant</a:t>
            </a:r>
          </a:p>
          <a:p>
            <a:r>
              <a:rPr lang="en-US" sz="2000"/>
              <a:t> where they are located.</a:t>
            </a:r>
          </a:p>
        </p:txBody>
      </p:sp>
      <p:sp>
        <p:nvSpPr>
          <p:cNvPr id="32823" name="Oval 55"/>
          <p:cNvSpPr>
            <a:spLocks noChangeArrowheads="1"/>
          </p:cNvSpPr>
          <p:nvPr/>
        </p:nvSpPr>
        <p:spPr bwMode="auto">
          <a:xfrm>
            <a:off x="5638800" y="3733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4" name="Text Box 56"/>
          <p:cNvSpPr txBox="1">
            <a:spLocks noChangeArrowheads="1"/>
          </p:cNvSpPr>
          <p:nvPr/>
        </p:nvSpPr>
        <p:spPr bwMode="auto">
          <a:xfrm>
            <a:off x="5791200" y="35052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2825" name="Text Box 57"/>
          <p:cNvSpPr txBox="1">
            <a:spLocks noChangeArrowheads="1"/>
          </p:cNvSpPr>
          <p:nvPr/>
        </p:nvSpPr>
        <p:spPr bwMode="auto">
          <a:xfrm>
            <a:off x="6461125" y="1865313"/>
            <a:ext cx="1530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A:  (5, 1);  QI</a:t>
            </a:r>
          </a:p>
          <a:p>
            <a:endParaRPr lang="en-US" b="1"/>
          </a:p>
        </p:txBody>
      </p:sp>
      <p:sp>
        <p:nvSpPr>
          <p:cNvPr id="32826" name="Oval 58"/>
          <p:cNvSpPr>
            <a:spLocks noChangeArrowheads="1"/>
          </p:cNvSpPr>
          <p:nvPr/>
        </p:nvSpPr>
        <p:spPr bwMode="auto">
          <a:xfrm>
            <a:off x="3733800" y="4495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7" name="Oval 59"/>
          <p:cNvSpPr>
            <a:spLocks noChangeArrowheads="1"/>
          </p:cNvSpPr>
          <p:nvPr/>
        </p:nvSpPr>
        <p:spPr bwMode="auto">
          <a:xfrm>
            <a:off x="4419600" y="5867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8" name="Oval 60"/>
          <p:cNvSpPr>
            <a:spLocks noChangeArrowheads="1"/>
          </p:cNvSpPr>
          <p:nvPr/>
        </p:nvSpPr>
        <p:spPr bwMode="auto">
          <a:xfrm>
            <a:off x="3505200" y="3352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9" name="Text Box 61"/>
          <p:cNvSpPr txBox="1">
            <a:spLocks noChangeArrowheads="1"/>
          </p:cNvSpPr>
          <p:nvPr/>
        </p:nvSpPr>
        <p:spPr bwMode="auto">
          <a:xfrm>
            <a:off x="3336925" y="30083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32830" name="Text Box 62"/>
          <p:cNvSpPr txBox="1">
            <a:spLocks noChangeArrowheads="1"/>
          </p:cNvSpPr>
          <p:nvPr/>
        </p:nvSpPr>
        <p:spPr bwMode="auto">
          <a:xfrm>
            <a:off x="3641725" y="468471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32831" name="Text Box 63"/>
          <p:cNvSpPr txBox="1">
            <a:spLocks noChangeArrowheads="1"/>
          </p:cNvSpPr>
          <p:nvPr/>
        </p:nvSpPr>
        <p:spPr bwMode="auto">
          <a:xfrm>
            <a:off x="4800600" y="57150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2"/>
          <p:cNvSpPr>
            <a:spLocks noChangeShapeType="1"/>
          </p:cNvSpPr>
          <p:nvPr/>
        </p:nvSpPr>
        <p:spPr bwMode="auto">
          <a:xfrm>
            <a:off x="4495800" y="1447800"/>
            <a:ext cx="0" cy="541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1447800" y="4114800"/>
            <a:ext cx="5943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Naming Coordinates &amp; Quadrants</a:t>
            </a:r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4800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5029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52578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5486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57150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5943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6172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64008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68580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6629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5546725" y="46085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6613525" y="45323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2438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26670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2895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33528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3124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>
            <a:off x="3581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>
            <a:off x="38100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4267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>
            <a:off x="4038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3200400" y="45720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-5</a:t>
            </a:r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>
            <a:off x="22098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1981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1981200" y="4572000"/>
            <a:ext cx="51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-10</a:t>
            </a:r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>
            <a:off x="4343400" y="3886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>
            <a:off x="4343400" y="3657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Line 32"/>
          <p:cNvSpPr>
            <a:spLocks noChangeShapeType="1"/>
          </p:cNvSpPr>
          <p:nvPr/>
        </p:nvSpPr>
        <p:spPr bwMode="auto">
          <a:xfrm>
            <a:off x="4343400" y="3429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5" name="Line 33"/>
          <p:cNvSpPr>
            <a:spLocks noChangeShapeType="1"/>
          </p:cNvSpPr>
          <p:nvPr/>
        </p:nvSpPr>
        <p:spPr bwMode="auto">
          <a:xfrm>
            <a:off x="4343400" y="3200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6" name="Line 34"/>
          <p:cNvSpPr>
            <a:spLocks noChangeShapeType="1"/>
          </p:cNvSpPr>
          <p:nvPr/>
        </p:nvSpPr>
        <p:spPr bwMode="auto">
          <a:xfrm>
            <a:off x="4343400" y="2971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7" name="Line 35"/>
          <p:cNvSpPr>
            <a:spLocks noChangeShapeType="1"/>
          </p:cNvSpPr>
          <p:nvPr/>
        </p:nvSpPr>
        <p:spPr bwMode="auto">
          <a:xfrm>
            <a:off x="4343400" y="2743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8" name="Line 36"/>
          <p:cNvSpPr>
            <a:spLocks noChangeShapeType="1"/>
          </p:cNvSpPr>
          <p:nvPr/>
        </p:nvSpPr>
        <p:spPr bwMode="auto">
          <a:xfrm>
            <a:off x="4343400" y="2514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9" name="Line 37"/>
          <p:cNvSpPr>
            <a:spLocks noChangeShapeType="1"/>
          </p:cNvSpPr>
          <p:nvPr/>
        </p:nvSpPr>
        <p:spPr bwMode="auto">
          <a:xfrm>
            <a:off x="4343400" y="2286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0" name="Line 38"/>
          <p:cNvSpPr>
            <a:spLocks noChangeShapeType="1"/>
          </p:cNvSpPr>
          <p:nvPr/>
        </p:nvSpPr>
        <p:spPr bwMode="auto">
          <a:xfrm>
            <a:off x="4343400" y="2057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1" name="Line 39"/>
          <p:cNvSpPr>
            <a:spLocks noChangeShapeType="1"/>
          </p:cNvSpPr>
          <p:nvPr/>
        </p:nvSpPr>
        <p:spPr bwMode="auto">
          <a:xfrm>
            <a:off x="4343400" y="1828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2" name="Line 40"/>
          <p:cNvSpPr>
            <a:spLocks noChangeShapeType="1"/>
          </p:cNvSpPr>
          <p:nvPr/>
        </p:nvSpPr>
        <p:spPr bwMode="auto">
          <a:xfrm>
            <a:off x="4343400" y="6400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3" name="Line 41"/>
          <p:cNvSpPr>
            <a:spLocks noChangeShapeType="1"/>
          </p:cNvSpPr>
          <p:nvPr/>
        </p:nvSpPr>
        <p:spPr bwMode="auto">
          <a:xfrm>
            <a:off x="4343400" y="6172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4" name="Line 42"/>
          <p:cNvSpPr>
            <a:spLocks noChangeShapeType="1"/>
          </p:cNvSpPr>
          <p:nvPr/>
        </p:nvSpPr>
        <p:spPr bwMode="auto">
          <a:xfrm>
            <a:off x="4343400" y="5943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5" name="Line 43"/>
          <p:cNvSpPr>
            <a:spLocks noChangeShapeType="1"/>
          </p:cNvSpPr>
          <p:nvPr/>
        </p:nvSpPr>
        <p:spPr bwMode="auto">
          <a:xfrm>
            <a:off x="4343400" y="5715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6" name="Line 44"/>
          <p:cNvSpPr>
            <a:spLocks noChangeShapeType="1"/>
          </p:cNvSpPr>
          <p:nvPr/>
        </p:nvSpPr>
        <p:spPr bwMode="auto">
          <a:xfrm>
            <a:off x="4343400" y="5486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7" name="Line 45"/>
          <p:cNvSpPr>
            <a:spLocks noChangeShapeType="1"/>
          </p:cNvSpPr>
          <p:nvPr/>
        </p:nvSpPr>
        <p:spPr bwMode="auto">
          <a:xfrm>
            <a:off x="4343400" y="5257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8" name="Line 46"/>
          <p:cNvSpPr>
            <a:spLocks noChangeShapeType="1"/>
          </p:cNvSpPr>
          <p:nvPr/>
        </p:nvSpPr>
        <p:spPr bwMode="auto">
          <a:xfrm>
            <a:off x="4343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9" name="Line 47"/>
          <p:cNvSpPr>
            <a:spLocks noChangeShapeType="1"/>
          </p:cNvSpPr>
          <p:nvPr/>
        </p:nvSpPr>
        <p:spPr bwMode="auto">
          <a:xfrm>
            <a:off x="4343400" y="4800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0" name="Line 48"/>
          <p:cNvSpPr>
            <a:spLocks noChangeShapeType="1"/>
          </p:cNvSpPr>
          <p:nvPr/>
        </p:nvSpPr>
        <p:spPr bwMode="auto">
          <a:xfrm>
            <a:off x="4343400" y="4572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1" name="Line 49"/>
          <p:cNvSpPr>
            <a:spLocks noChangeShapeType="1"/>
          </p:cNvSpPr>
          <p:nvPr/>
        </p:nvSpPr>
        <p:spPr bwMode="auto">
          <a:xfrm>
            <a:off x="4343400" y="4343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2" name="Text Box 50"/>
          <p:cNvSpPr txBox="1">
            <a:spLocks noChangeArrowheads="1"/>
          </p:cNvSpPr>
          <p:nvPr/>
        </p:nvSpPr>
        <p:spPr bwMode="auto">
          <a:xfrm>
            <a:off x="4937125" y="16367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28723" name="Text Box 51"/>
          <p:cNvSpPr txBox="1">
            <a:spLocks noChangeArrowheads="1"/>
          </p:cNvSpPr>
          <p:nvPr/>
        </p:nvSpPr>
        <p:spPr bwMode="auto">
          <a:xfrm>
            <a:off x="4860925" y="2779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28724" name="Text Box 52"/>
          <p:cNvSpPr txBox="1">
            <a:spLocks noChangeArrowheads="1"/>
          </p:cNvSpPr>
          <p:nvPr/>
        </p:nvSpPr>
        <p:spPr bwMode="auto">
          <a:xfrm>
            <a:off x="4784725" y="506571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-5</a:t>
            </a:r>
          </a:p>
        </p:txBody>
      </p:sp>
      <p:sp>
        <p:nvSpPr>
          <p:cNvPr id="28725" name="Text Box 53"/>
          <p:cNvSpPr txBox="1">
            <a:spLocks noChangeArrowheads="1"/>
          </p:cNvSpPr>
          <p:nvPr/>
        </p:nvSpPr>
        <p:spPr bwMode="auto">
          <a:xfrm>
            <a:off x="4784725" y="6208713"/>
            <a:ext cx="51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-10</a:t>
            </a:r>
          </a:p>
        </p:txBody>
      </p:sp>
      <p:sp>
        <p:nvSpPr>
          <p:cNvPr id="28726" name="Text Box 54"/>
          <p:cNvSpPr txBox="1">
            <a:spLocks noChangeArrowheads="1"/>
          </p:cNvSpPr>
          <p:nvPr/>
        </p:nvSpPr>
        <p:spPr bwMode="auto">
          <a:xfrm>
            <a:off x="381000" y="1727200"/>
            <a:ext cx="34559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Write the coordinates of  the </a:t>
            </a:r>
          </a:p>
          <a:p>
            <a:r>
              <a:rPr lang="en-US" sz="2000"/>
              <a:t>points, and give the quadrant</a:t>
            </a:r>
          </a:p>
          <a:p>
            <a:r>
              <a:rPr lang="en-US" sz="2000"/>
              <a:t> where they are located.</a:t>
            </a:r>
          </a:p>
        </p:txBody>
      </p:sp>
      <p:sp>
        <p:nvSpPr>
          <p:cNvPr id="28727" name="Oval 55"/>
          <p:cNvSpPr>
            <a:spLocks noChangeArrowheads="1"/>
          </p:cNvSpPr>
          <p:nvPr/>
        </p:nvSpPr>
        <p:spPr bwMode="auto">
          <a:xfrm>
            <a:off x="5638800" y="3733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28" name="Text Box 56"/>
          <p:cNvSpPr txBox="1">
            <a:spLocks noChangeArrowheads="1"/>
          </p:cNvSpPr>
          <p:nvPr/>
        </p:nvSpPr>
        <p:spPr bwMode="auto">
          <a:xfrm>
            <a:off x="5791200" y="35052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8729" name="Text Box 57"/>
          <p:cNvSpPr txBox="1">
            <a:spLocks noChangeArrowheads="1"/>
          </p:cNvSpPr>
          <p:nvPr/>
        </p:nvSpPr>
        <p:spPr bwMode="auto">
          <a:xfrm>
            <a:off x="6461125" y="1865313"/>
            <a:ext cx="1530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A:  (5, 1);  QI</a:t>
            </a:r>
          </a:p>
          <a:p>
            <a:r>
              <a:rPr lang="en-US" b="1"/>
              <a:t>B:  (-4, 3)</a:t>
            </a:r>
          </a:p>
        </p:txBody>
      </p:sp>
      <p:sp>
        <p:nvSpPr>
          <p:cNvPr id="28730" name="Oval 58"/>
          <p:cNvSpPr>
            <a:spLocks noChangeArrowheads="1"/>
          </p:cNvSpPr>
          <p:nvPr/>
        </p:nvSpPr>
        <p:spPr bwMode="auto">
          <a:xfrm>
            <a:off x="3733800" y="4495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1" name="Oval 59"/>
          <p:cNvSpPr>
            <a:spLocks noChangeArrowheads="1"/>
          </p:cNvSpPr>
          <p:nvPr/>
        </p:nvSpPr>
        <p:spPr bwMode="auto">
          <a:xfrm>
            <a:off x="4419600" y="5867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2" name="Oval 60"/>
          <p:cNvSpPr>
            <a:spLocks noChangeArrowheads="1"/>
          </p:cNvSpPr>
          <p:nvPr/>
        </p:nvSpPr>
        <p:spPr bwMode="auto">
          <a:xfrm>
            <a:off x="3505200" y="3352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3" name="Text Box 61"/>
          <p:cNvSpPr txBox="1">
            <a:spLocks noChangeArrowheads="1"/>
          </p:cNvSpPr>
          <p:nvPr/>
        </p:nvSpPr>
        <p:spPr bwMode="auto">
          <a:xfrm>
            <a:off x="3336925" y="30083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8734" name="Text Box 62"/>
          <p:cNvSpPr txBox="1">
            <a:spLocks noChangeArrowheads="1"/>
          </p:cNvSpPr>
          <p:nvPr/>
        </p:nvSpPr>
        <p:spPr bwMode="auto">
          <a:xfrm>
            <a:off x="3641725" y="468471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8735" name="Text Box 63"/>
          <p:cNvSpPr txBox="1">
            <a:spLocks noChangeArrowheads="1"/>
          </p:cNvSpPr>
          <p:nvPr/>
        </p:nvSpPr>
        <p:spPr bwMode="auto">
          <a:xfrm>
            <a:off x="4800600" y="57150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Line 2"/>
          <p:cNvSpPr>
            <a:spLocks noChangeShapeType="1"/>
          </p:cNvSpPr>
          <p:nvPr/>
        </p:nvSpPr>
        <p:spPr bwMode="auto">
          <a:xfrm>
            <a:off x="4495800" y="1447800"/>
            <a:ext cx="0" cy="541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>
            <a:off x="1447800" y="4114800"/>
            <a:ext cx="5943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Naming Coordinates &amp; Quadrants</a:t>
            </a:r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4800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5029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52578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5486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57150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5943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>
            <a:off x="6172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>
            <a:off x="64008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68580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6629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5546725" y="46085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6613525" y="45323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>
            <a:off x="2438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>
            <a:off x="26670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>
            <a:off x="2895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33528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3124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>
            <a:off x="3581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>
            <a:off x="38100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4267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4038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3200400" y="45720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-5</a:t>
            </a:r>
          </a:p>
        </p:txBody>
      </p:sp>
      <p:sp>
        <p:nvSpPr>
          <p:cNvPr id="33819" name="Line 27"/>
          <p:cNvSpPr>
            <a:spLocks noChangeShapeType="1"/>
          </p:cNvSpPr>
          <p:nvPr/>
        </p:nvSpPr>
        <p:spPr bwMode="auto">
          <a:xfrm>
            <a:off x="22098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0" name="Line 28"/>
          <p:cNvSpPr>
            <a:spLocks noChangeShapeType="1"/>
          </p:cNvSpPr>
          <p:nvPr/>
        </p:nvSpPr>
        <p:spPr bwMode="auto">
          <a:xfrm>
            <a:off x="1981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1981200" y="4572000"/>
            <a:ext cx="51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-10</a:t>
            </a:r>
          </a:p>
        </p:txBody>
      </p:sp>
      <p:sp>
        <p:nvSpPr>
          <p:cNvPr id="33822" name="Line 30"/>
          <p:cNvSpPr>
            <a:spLocks noChangeShapeType="1"/>
          </p:cNvSpPr>
          <p:nvPr/>
        </p:nvSpPr>
        <p:spPr bwMode="auto">
          <a:xfrm>
            <a:off x="4343400" y="3886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3" name="Line 31"/>
          <p:cNvSpPr>
            <a:spLocks noChangeShapeType="1"/>
          </p:cNvSpPr>
          <p:nvPr/>
        </p:nvSpPr>
        <p:spPr bwMode="auto">
          <a:xfrm>
            <a:off x="4343400" y="3657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4" name="Line 32"/>
          <p:cNvSpPr>
            <a:spLocks noChangeShapeType="1"/>
          </p:cNvSpPr>
          <p:nvPr/>
        </p:nvSpPr>
        <p:spPr bwMode="auto">
          <a:xfrm>
            <a:off x="4343400" y="3429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5" name="Line 33"/>
          <p:cNvSpPr>
            <a:spLocks noChangeShapeType="1"/>
          </p:cNvSpPr>
          <p:nvPr/>
        </p:nvSpPr>
        <p:spPr bwMode="auto">
          <a:xfrm>
            <a:off x="4343400" y="3200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6" name="Line 34"/>
          <p:cNvSpPr>
            <a:spLocks noChangeShapeType="1"/>
          </p:cNvSpPr>
          <p:nvPr/>
        </p:nvSpPr>
        <p:spPr bwMode="auto">
          <a:xfrm>
            <a:off x="4343400" y="2971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7" name="Line 35"/>
          <p:cNvSpPr>
            <a:spLocks noChangeShapeType="1"/>
          </p:cNvSpPr>
          <p:nvPr/>
        </p:nvSpPr>
        <p:spPr bwMode="auto">
          <a:xfrm>
            <a:off x="4343400" y="2743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8" name="Line 36"/>
          <p:cNvSpPr>
            <a:spLocks noChangeShapeType="1"/>
          </p:cNvSpPr>
          <p:nvPr/>
        </p:nvSpPr>
        <p:spPr bwMode="auto">
          <a:xfrm>
            <a:off x="4343400" y="2514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9" name="Line 37"/>
          <p:cNvSpPr>
            <a:spLocks noChangeShapeType="1"/>
          </p:cNvSpPr>
          <p:nvPr/>
        </p:nvSpPr>
        <p:spPr bwMode="auto">
          <a:xfrm>
            <a:off x="4343400" y="2286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0" name="Line 38"/>
          <p:cNvSpPr>
            <a:spLocks noChangeShapeType="1"/>
          </p:cNvSpPr>
          <p:nvPr/>
        </p:nvSpPr>
        <p:spPr bwMode="auto">
          <a:xfrm>
            <a:off x="4343400" y="2057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1" name="Line 39"/>
          <p:cNvSpPr>
            <a:spLocks noChangeShapeType="1"/>
          </p:cNvSpPr>
          <p:nvPr/>
        </p:nvSpPr>
        <p:spPr bwMode="auto">
          <a:xfrm>
            <a:off x="4343400" y="1828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2" name="Line 40"/>
          <p:cNvSpPr>
            <a:spLocks noChangeShapeType="1"/>
          </p:cNvSpPr>
          <p:nvPr/>
        </p:nvSpPr>
        <p:spPr bwMode="auto">
          <a:xfrm>
            <a:off x="4343400" y="6400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3" name="Line 41"/>
          <p:cNvSpPr>
            <a:spLocks noChangeShapeType="1"/>
          </p:cNvSpPr>
          <p:nvPr/>
        </p:nvSpPr>
        <p:spPr bwMode="auto">
          <a:xfrm>
            <a:off x="4343400" y="6172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4" name="Line 42"/>
          <p:cNvSpPr>
            <a:spLocks noChangeShapeType="1"/>
          </p:cNvSpPr>
          <p:nvPr/>
        </p:nvSpPr>
        <p:spPr bwMode="auto">
          <a:xfrm>
            <a:off x="4343400" y="5943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5" name="Line 43"/>
          <p:cNvSpPr>
            <a:spLocks noChangeShapeType="1"/>
          </p:cNvSpPr>
          <p:nvPr/>
        </p:nvSpPr>
        <p:spPr bwMode="auto">
          <a:xfrm>
            <a:off x="4343400" y="5715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6" name="Line 44"/>
          <p:cNvSpPr>
            <a:spLocks noChangeShapeType="1"/>
          </p:cNvSpPr>
          <p:nvPr/>
        </p:nvSpPr>
        <p:spPr bwMode="auto">
          <a:xfrm>
            <a:off x="4343400" y="5486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7" name="Line 45"/>
          <p:cNvSpPr>
            <a:spLocks noChangeShapeType="1"/>
          </p:cNvSpPr>
          <p:nvPr/>
        </p:nvSpPr>
        <p:spPr bwMode="auto">
          <a:xfrm>
            <a:off x="4343400" y="5257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8" name="Line 46"/>
          <p:cNvSpPr>
            <a:spLocks noChangeShapeType="1"/>
          </p:cNvSpPr>
          <p:nvPr/>
        </p:nvSpPr>
        <p:spPr bwMode="auto">
          <a:xfrm>
            <a:off x="4343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9" name="Line 47"/>
          <p:cNvSpPr>
            <a:spLocks noChangeShapeType="1"/>
          </p:cNvSpPr>
          <p:nvPr/>
        </p:nvSpPr>
        <p:spPr bwMode="auto">
          <a:xfrm>
            <a:off x="4343400" y="4800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0" name="Line 48"/>
          <p:cNvSpPr>
            <a:spLocks noChangeShapeType="1"/>
          </p:cNvSpPr>
          <p:nvPr/>
        </p:nvSpPr>
        <p:spPr bwMode="auto">
          <a:xfrm>
            <a:off x="4343400" y="4572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1" name="Line 49"/>
          <p:cNvSpPr>
            <a:spLocks noChangeShapeType="1"/>
          </p:cNvSpPr>
          <p:nvPr/>
        </p:nvSpPr>
        <p:spPr bwMode="auto">
          <a:xfrm>
            <a:off x="4343400" y="4343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2" name="Text Box 50"/>
          <p:cNvSpPr txBox="1">
            <a:spLocks noChangeArrowheads="1"/>
          </p:cNvSpPr>
          <p:nvPr/>
        </p:nvSpPr>
        <p:spPr bwMode="auto">
          <a:xfrm>
            <a:off x="4937125" y="16367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33843" name="Text Box 51"/>
          <p:cNvSpPr txBox="1">
            <a:spLocks noChangeArrowheads="1"/>
          </p:cNvSpPr>
          <p:nvPr/>
        </p:nvSpPr>
        <p:spPr bwMode="auto">
          <a:xfrm>
            <a:off x="4860925" y="2779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33844" name="Text Box 52"/>
          <p:cNvSpPr txBox="1">
            <a:spLocks noChangeArrowheads="1"/>
          </p:cNvSpPr>
          <p:nvPr/>
        </p:nvSpPr>
        <p:spPr bwMode="auto">
          <a:xfrm>
            <a:off x="4784725" y="506571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-5</a:t>
            </a:r>
          </a:p>
        </p:txBody>
      </p:sp>
      <p:sp>
        <p:nvSpPr>
          <p:cNvPr id="33845" name="Text Box 53"/>
          <p:cNvSpPr txBox="1">
            <a:spLocks noChangeArrowheads="1"/>
          </p:cNvSpPr>
          <p:nvPr/>
        </p:nvSpPr>
        <p:spPr bwMode="auto">
          <a:xfrm>
            <a:off x="4784725" y="6208713"/>
            <a:ext cx="51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-10</a:t>
            </a:r>
          </a:p>
        </p:txBody>
      </p:sp>
      <p:sp>
        <p:nvSpPr>
          <p:cNvPr id="33846" name="Text Box 54"/>
          <p:cNvSpPr txBox="1">
            <a:spLocks noChangeArrowheads="1"/>
          </p:cNvSpPr>
          <p:nvPr/>
        </p:nvSpPr>
        <p:spPr bwMode="auto">
          <a:xfrm>
            <a:off x="381000" y="1727200"/>
            <a:ext cx="34559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Write the coordinates of  the </a:t>
            </a:r>
          </a:p>
          <a:p>
            <a:r>
              <a:rPr lang="en-US" sz="2000"/>
              <a:t>points, and give the quadrant</a:t>
            </a:r>
          </a:p>
          <a:p>
            <a:r>
              <a:rPr lang="en-US" sz="2000"/>
              <a:t> where they are located.</a:t>
            </a:r>
          </a:p>
        </p:txBody>
      </p:sp>
      <p:sp>
        <p:nvSpPr>
          <p:cNvPr id="33847" name="Oval 55"/>
          <p:cNvSpPr>
            <a:spLocks noChangeArrowheads="1"/>
          </p:cNvSpPr>
          <p:nvPr/>
        </p:nvSpPr>
        <p:spPr bwMode="auto">
          <a:xfrm>
            <a:off x="5638800" y="3733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48" name="Text Box 56"/>
          <p:cNvSpPr txBox="1">
            <a:spLocks noChangeArrowheads="1"/>
          </p:cNvSpPr>
          <p:nvPr/>
        </p:nvSpPr>
        <p:spPr bwMode="auto">
          <a:xfrm>
            <a:off x="5791200" y="35052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3849" name="Text Box 57"/>
          <p:cNvSpPr txBox="1">
            <a:spLocks noChangeArrowheads="1"/>
          </p:cNvSpPr>
          <p:nvPr/>
        </p:nvSpPr>
        <p:spPr bwMode="auto">
          <a:xfrm>
            <a:off x="6461125" y="1865313"/>
            <a:ext cx="16700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A:  (5, 1);  QI</a:t>
            </a:r>
          </a:p>
          <a:p>
            <a:r>
              <a:rPr lang="en-US" b="1"/>
              <a:t>B:  (-4, 3);  QII</a:t>
            </a:r>
          </a:p>
          <a:p>
            <a:endParaRPr lang="en-US" b="1"/>
          </a:p>
        </p:txBody>
      </p:sp>
      <p:sp>
        <p:nvSpPr>
          <p:cNvPr id="33850" name="Oval 58"/>
          <p:cNvSpPr>
            <a:spLocks noChangeArrowheads="1"/>
          </p:cNvSpPr>
          <p:nvPr/>
        </p:nvSpPr>
        <p:spPr bwMode="auto">
          <a:xfrm>
            <a:off x="3733800" y="4495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51" name="Oval 59"/>
          <p:cNvSpPr>
            <a:spLocks noChangeArrowheads="1"/>
          </p:cNvSpPr>
          <p:nvPr/>
        </p:nvSpPr>
        <p:spPr bwMode="auto">
          <a:xfrm>
            <a:off x="4419600" y="5867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52" name="Oval 60"/>
          <p:cNvSpPr>
            <a:spLocks noChangeArrowheads="1"/>
          </p:cNvSpPr>
          <p:nvPr/>
        </p:nvSpPr>
        <p:spPr bwMode="auto">
          <a:xfrm>
            <a:off x="3505200" y="3352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53" name="Text Box 61"/>
          <p:cNvSpPr txBox="1">
            <a:spLocks noChangeArrowheads="1"/>
          </p:cNvSpPr>
          <p:nvPr/>
        </p:nvSpPr>
        <p:spPr bwMode="auto">
          <a:xfrm>
            <a:off x="3336925" y="30083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33854" name="Text Box 62"/>
          <p:cNvSpPr txBox="1">
            <a:spLocks noChangeArrowheads="1"/>
          </p:cNvSpPr>
          <p:nvPr/>
        </p:nvSpPr>
        <p:spPr bwMode="auto">
          <a:xfrm>
            <a:off x="3641725" y="468471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33855" name="Text Box 63"/>
          <p:cNvSpPr txBox="1">
            <a:spLocks noChangeArrowheads="1"/>
          </p:cNvSpPr>
          <p:nvPr/>
        </p:nvSpPr>
        <p:spPr bwMode="auto">
          <a:xfrm>
            <a:off x="4800600" y="57150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Coordinate Plane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/>
              <a:t>Formed by the intersection of two number lines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2"/>
          <p:cNvSpPr>
            <a:spLocks noChangeShapeType="1"/>
          </p:cNvSpPr>
          <p:nvPr/>
        </p:nvSpPr>
        <p:spPr bwMode="auto">
          <a:xfrm>
            <a:off x="4495800" y="1447800"/>
            <a:ext cx="0" cy="541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>
            <a:off x="1447800" y="4114800"/>
            <a:ext cx="5943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Naming Coordinates &amp; Quadrants</a:t>
            </a: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4800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5029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52578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5486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57150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5943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6172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64008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68580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6629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5546725" y="46085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6613525" y="45323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2438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26670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2895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33528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3124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3581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9" name="Line 23"/>
          <p:cNvSpPr>
            <a:spLocks noChangeShapeType="1"/>
          </p:cNvSpPr>
          <p:nvPr/>
        </p:nvSpPr>
        <p:spPr bwMode="auto">
          <a:xfrm>
            <a:off x="38100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4267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Line 25"/>
          <p:cNvSpPr>
            <a:spLocks noChangeShapeType="1"/>
          </p:cNvSpPr>
          <p:nvPr/>
        </p:nvSpPr>
        <p:spPr bwMode="auto">
          <a:xfrm>
            <a:off x="4038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3200400" y="45720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-5</a:t>
            </a:r>
          </a:p>
        </p:txBody>
      </p:sp>
      <p:sp>
        <p:nvSpPr>
          <p:cNvPr id="29723" name="Line 27"/>
          <p:cNvSpPr>
            <a:spLocks noChangeShapeType="1"/>
          </p:cNvSpPr>
          <p:nvPr/>
        </p:nvSpPr>
        <p:spPr bwMode="auto">
          <a:xfrm>
            <a:off x="22098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4" name="Line 28"/>
          <p:cNvSpPr>
            <a:spLocks noChangeShapeType="1"/>
          </p:cNvSpPr>
          <p:nvPr/>
        </p:nvSpPr>
        <p:spPr bwMode="auto">
          <a:xfrm>
            <a:off x="1981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1981200" y="4572000"/>
            <a:ext cx="51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-10</a:t>
            </a:r>
          </a:p>
        </p:txBody>
      </p:sp>
      <p:sp>
        <p:nvSpPr>
          <p:cNvPr id="29726" name="Line 30"/>
          <p:cNvSpPr>
            <a:spLocks noChangeShapeType="1"/>
          </p:cNvSpPr>
          <p:nvPr/>
        </p:nvSpPr>
        <p:spPr bwMode="auto">
          <a:xfrm>
            <a:off x="4343400" y="3886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7" name="Line 31"/>
          <p:cNvSpPr>
            <a:spLocks noChangeShapeType="1"/>
          </p:cNvSpPr>
          <p:nvPr/>
        </p:nvSpPr>
        <p:spPr bwMode="auto">
          <a:xfrm>
            <a:off x="4343400" y="3657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8" name="Line 32"/>
          <p:cNvSpPr>
            <a:spLocks noChangeShapeType="1"/>
          </p:cNvSpPr>
          <p:nvPr/>
        </p:nvSpPr>
        <p:spPr bwMode="auto">
          <a:xfrm>
            <a:off x="4343400" y="3429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9" name="Line 33"/>
          <p:cNvSpPr>
            <a:spLocks noChangeShapeType="1"/>
          </p:cNvSpPr>
          <p:nvPr/>
        </p:nvSpPr>
        <p:spPr bwMode="auto">
          <a:xfrm>
            <a:off x="4343400" y="3200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>
            <a:off x="4343400" y="2971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1" name="Line 35"/>
          <p:cNvSpPr>
            <a:spLocks noChangeShapeType="1"/>
          </p:cNvSpPr>
          <p:nvPr/>
        </p:nvSpPr>
        <p:spPr bwMode="auto">
          <a:xfrm>
            <a:off x="4343400" y="2743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>
            <a:off x="4343400" y="2514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3" name="Line 37"/>
          <p:cNvSpPr>
            <a:spLocks noChangeShapeType="1"/>
          </p:cNvSpPr>
          <p:nvPr/>
        </p:nvSpPr>
        <p:spPr bwMode="auto">
          <a:xfrm>
            <a:off x="4343400" y="2286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>
            <a:off x="4343400" y="2057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5" name="Line 39"/>
          <p:cNvSpPr>
            <a:spLocks noChangeShapeType="1"/>
          </p:cNvSpPr>
          <p:nvPr/>
        </p:nvSpPr>
        <p:spPr bwMode="auto">
          <a:xfrm>
            <a:off x="4343400" y="1828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6" name="Line 40"/>
          <p:cNvSpPr>
            <a:spLocks noChangeShapeType="1"/>
          </p:cNvSpPr>
          <p:nvPr/>
        </p:nvSpPr>
        <p:spPr bwMode="auto">
          <a:xfrm>
            <a:off x="4343400" y="6400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7" name="Line 41"/>
          <p:cNvSpPr>
            <a:spLocks noChangeShapeType="1"/>
          </p:cNvSpPr>
          <p:nvPr/>
        </p:nvSpPr>
        <p:spPr bwMode="auto">
          <a:xfrm>
            <a:off x="4343400" y="6172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8" name="Line 42"/>
          <p:cNvSpPr>
            <a:spLocks noChangeShapeType="1"/>
          </p:cNvSpPr>
          <p:nvPr/>
        </p:nvSpPr>
        <p:spPr bwMode="auto">
          <a:xfrm>
            <a:off x="4343400" y="5943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9" name="Line 43"/>
          <p:cNvSpPr>
            <a:spLocks noChangeShapeType="1"/>
          </p:cNvSpPr>
          <p:nvPr/>
        </p:nvSpPr>
        <p:spPr bwMode="auto">
          <a:xfrm>
            <a:off x="4343400" y="5715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0" name="Line 44"/>
          <p:cNvSpPr>
            <a:spLocks noChangeShapeType="1"/>
          </p:cNvSpPr>
          <p:nvPr/>
        </p:nvSpPr>
        <p:spPr bwMode="auto">
          <a:xfrm>
            <a:off x="4343400" y="5486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1" name="Line 45"/>
          <p:cNvSpPr>
            <a:spLocks noChangeShapeType="1"/>
          </p:cNvSpPr>
          <p:nvPr/>
        </p:nvSpPr>
        <p:spPr bwMode="auto">
          <a:xfrm>
            <a:off x="4343400" y="5257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2" name="Line 46"/>
          <p:cNvSpPr>
            <a:spLocks noChangeShapeType="1"/>
          </p:cNvSpPr>
          <p:nvPr/>
        </p:nvSpPr>
        <p:spPr bwMode="auto">
          <a:xfrm>
            <a:off x="4343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3" name="Line 47"/>
          <p:cNvSpPr>
            <a:spLocks noChangeShapeType="1"/>
          </p:cNvSpPr>
          <p:nvPr/>
        </p:nvSpPr>
        <p:spPr bwMode="auto">
          <a:xfrm>
            <a:off x="4343400" y="4800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4" name="Line 48"/>
          <p:cNvSpPr>
            <a:spLocks noChangeShapeType="1"/>
          </p:cNvSpPr>
          <p:nvPr/>
        </p:nvSpPr>
        <p:spPr bwMode="auto">
          <a:xfrm>
            <a:off x="4343400" y="4572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5" name="Line 49"/>
          <p:cNvSpPr>
            <a:spLocks noChangeShapeType="1"/>
          </p:cNvSpPr>
          <p:nvPr/>
        </p:nvSpPr>
        <p:spPr bwMode="auto">
          <a:xfrm>
            <a:off x="4343400" y="4343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6" name="Text Box 50"/>
          <p:cNvSpPr txBox="1">
            <a:spLocks noChangeArrowheads="1"/>
          </p:cNvSpPr>
          <p:nvPr/>
        </p:nvSpPr>
        <p:spPr bwMode="auto">
          <a:xfrm>
            <a:off x="4937125" y="16367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29747" name="Text Box 51"/>
          <p:cNvSpPr txBox="1">
            <a:spLocks noChangeArrowheads="1"/>
          </p:cNvSpPr>
          <p:nvPr/>
        </p:nvSpPr>
        <p:spPr bwMode="auto">
          <a:xfrm>
            <a:off x="4860925" y="2779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29748" name="Text Box 52"/>
          <p:cNvSpPr txBox="1">
            <a:spLocks noChangeArrowheads="1"/>
          </p:cNvSpPr>
          <p:nvPr/>
        </p:nvSpPr>
        <p:spPr bwMode="auto">
          <a:xfrm>
            <a:off x="4784725" y="506571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-5</a:t>
            </a:r>
          </a:p>
        </p:txBody>
      </p:sp>
      <p:sp>
        <p:nvSpPr>
          <p:cNvPr id="29749" name="Text Box 53"/>
          <p:cNvSpPr txBox="1">
            <a:spLocks noChangeArrowheads="1"/>
          </p:cNvSpPr>
          <p:nvPr/>
        </p:nvSpPr>
        <p:spPr bwMode="auto">
          <a:xfrm>
            <a:off x="4784725" y="6208713"/>
            <a:ext cx="51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-10</a:t>
            </a:r>
          </a:p>
        </p:txBody>
      </p:sp>
      <p:sp>
        <p:nvSpPr>
          <p:cNvPr id="29750" name="Text Box 54"/>
          <p:cNvSpPr txBox="1">
            <a:spLocks noChangeArrowheads="1"/>
          </p:cNvSpPr>
          <p:nvPr/>
        </p:nvSpPr>
        <p:spPr bwMode="auto">
          <a:xfrm>
            <a:off x="381000" y="1727200"/>
            <a:ext cx="34559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Write the coordinates of  the </a:t>
            </a:r>
          </a:p>
          <a:p>
            <a:r>
              <a:rPr lang="en-US" sz="2000"/>
              <a:t>points, and give the quadrant</a:t>
            </a:r>
          </a:p>
          <a:p>
            <a:r>
              <a:rPr lang="en-US" sz="2000"/>
              <a:t> where they are located.</a:t>
            </a:r>
          </a:p>
        </p:txBody>
      </p:sp>
      <p:sp>
        <p:nvSpPr>
          <p:cNvPr id="29751" name="Oval 55"/>
          <p:cNvSpPr>
            <a:spLocks noChangeArrowheads="1"/>
          </p:cNvSpPr>
          <p:nvPr/>
        </p:nvSpPr>
        <p:spPr bwMode="auto">
          <a:xfrm>
            <a:off x="5638800" y="3733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52" name="Text Box 56"/>
          <p:cNvSpPr txBox="1">
            <a:spLocks noChangeArrowheads="1"/>
          </p:cNvSpPr>
          <p:nvPr/>
        </p:nvSpPr>
        <p:spPr bwMode="auto">
          <a:xfrm>
            <a:off x="5791200" y="35052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9753" name="Text Box 57"/>
          <p:cNvSpPr txBox="1">
            <a:spLocks noChangeArrowheads="1"/>
          </p:cNvSpPr>
          <p:nvPr/>
        </p:nvSpPr>
        <p:spPr bwMode="auto">
          <a:xfrm>
            <a:off x="6461125" y="1865313"/>
            <a:ext cx="16700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A:  (5, 1);  QI</a:t>
            </a:r>
          </a:p>
          <a:p>
            <a:r>
              <a:rPr lang="en-US" b="1"/>
              <a:t>B:  (-4, 3);  QII</a:t>
            </a:r>
          </a:p>
          <a:p>
            <a:r>
              <a:rPr lang="en-US" b="1"/>
              <a:t>C:  (-3, -2)</a:t>
            </a:r>
          </a:p>
          <a:p>
            <a:endParaRPr lang="en-US" b="1"/>
          </a:p>
        </p:txBody>
      </p:sp>
      <p:sp>
        <p:nvSpPr>
          <p:cNvPr id="29754" name="Oval 58"/>
          <p:cNvSpPr>
            <a:spLocks noChangeArrowheads="1"/>
          </p:cNvSpPr>
          <p:nvPr/>
        </p:nvSpPr>
        <p:spPr bwMode="auto">
          <a:xfrm>
            <a:off x="3733800" y="4495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55" name="Oval 59"/>
          <p:cNvSpPr>
            <a:spLocks noChangeArrowheads="1"/>
          </p:cNvSpPr>
          <p:nvPr/>
        </p:nvSpPr>
        <p:spPr bwMode="auto">
          <a:xfrm>
            <a:off x="4419600" y="5867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56" name="Oval 60"/>
          <p:cNvSpPr>
            <a:spLocks noChangeArrowheads="1"/>
          </p:cNvSpPr>
          <p:nvPr/>
        </p:nvSpPr>
        <p:spPr bwMode="auto">
          <a:xfrm>
            <a:off x="3505200" y="3352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57" name="Text Box 61"/>
          <p:cNvSpPr txBox="1">
            <a:spLocks noChangeArrowheads="1"/>
          </p:cNvSpPr>
          <p:nvPr/>
        </p:nvSpPr>
        <p:spPr bwMode="auto">
          <a:xfrm>
            <a:off x="3336925" y="30083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9758" name="Text Box 62"/>
          <p:cNvSpPr txBox="1">
            <a:spLocks noChangeArrowheads="1"/>
          </p:cNvSpPr>
          <p:nvPr/>
        </p:nvSpPr>
        <p:spPr bwMode="auto">
          <a:xfrm>
            <a:off x="3641725" y="468471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9759" name="Text Box 63"/>
          <p:cNvSpPr txBox="1">
            <a:spLocks noChangeArrowheads="1"/>
          </p:cNvSpPr>
          <p:nvPr/>
        </p:nvSpPr>
        <p:spPr bwMode="auto">
          <a:xfrm>
            <a:off x="4800600" y="57150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Line 2"/>
          <p:cNvSpPr>
            <a:spLocks noChangeShapeType="1"/>
          </p:cNvSpPr>
          <p:nvPr/>
        </p:nvSpPr>
        <p:spPr bwMode="auto">
          <a:xfrm>
            <a:off x="4495800" y="1447800"/>
            <a:ext cx="0" cy="541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1447800" y="4114800"/>
            <a:ext cx="5943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Naming Coordinates &amp; Quadrants</a:t>
            </a:r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4800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5029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52578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5486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57150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5943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6172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64008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68580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>
            <a:off x="6629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5546725" y="46085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6613525" y="45323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>
            <a:off x="2438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>
            <a:off x="26670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5" name="Line 19"/>
          <p:cNvSpPr>
            <a:spLocks noChangeShapeType="1"/>
          </p:cNvSpPr>
          <p:nvPr/>
        </p:nvSpPr>
        <p:spPr bwMode="auto">
          <a:xfrm>
            <a:off x="2895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6" name="Line 20"/>
          <p:cNvSpPr>
            <a:spLocks noChangeShapeType="1"/>
          </p:cNvSpPr>
          <p:nvPr/>
        </p:nvSpPr>
        <p:spPr bwMode="auto">
          <a:xfrm>
            <a:off x="33528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7" name="Line 21"/>
          <p:cNvSpPr>
            <a:spLocks noChangeShapeType="1"/>
          </p:cNvSpPr>
          <p:nvPr/>
        </p:nvSpPr>
        <p:spPr bwMode="auto">
          <a:xfrm>
            <a:off x="3124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8" name="Line 22"/>
          <p:cNvSpPr>
            <a:spLocks noChangeShapeType="1"/>
          </p:cNvSpPr>
          <p:nvPr/>
        </p:nvSpPr>
        <p:spPr bwMode="auto">
          <a:xfrm>
            <a:off x="3581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9" name="Line 23"/>
          <p:cNvSpPr>
            <a:spLocks noChangeShapeType="1"/>
          </p:cNvSpPr>
          <p:nvPr/>
        </p:nvSpPr>
        <p:spPr bwMode="auto">
          <a:xfrm>
            <a:off x="38100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0" name="Line 24"/>
          <p:cNvSpPr>
            <a:spLocks noChangeShapeType="1"/>
          </p:cNvSpPr>
          <p:nvPr/>
        </p:nvSpPr>
        <p:spPr bwMode="auto">
          <a:xfrm>
            <a:off x="4267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1" name="Line 25"/>
          <p:cNvSpPr>
            <a:spLocks noChangeShapeType="1"/>
          </p:cNvSpPr>
          <p:nvPr/>
        </p:nvSpPr>
        <p:spPr bwMode="auto">
          <a:xfrm>
            <a:off x="4038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3200400" y="45720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-5</a:t>
            </a:r>
          </a:p>
        </p:txBody>
      </p:sp>
      <p:sp>
        <p:nvSpPr>
          <p:cNvPr id="34843" name="Line 27"/>
          <p:cNvSpPr>
            <a:spLocks noChangeShapeType="1"/>
          </p:cNvSpPr>
          <p:nvPr/>
        </p:nvSpPr>
        <p:spPr bwMode="auto">
          <a:xfrm>
            <a:off x="22098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4" name="Line 28"/>
          <p:cNvSpPr>
            <a:spLocks noChangeShapeType="1"/>
          </p:cNvSpPr>
          <p:nvPr/>
        </p:nvSpPr>
        <p:spPr bwMode="auto">
          <a:xfrm>
            <a:off x="1981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1981200" y="4572000"/>
            <a:ext cx="51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-10</a:t>
            </a:r>
          </a:p>
        </p:txBody>
      </p:sp>
      <p:sp>
        <p:nvSpPr>
          <p:cNvPr id="34846" name="Line 30"/>
          <p:cNvSpPr>
            <a:spLocks noChangeShapeType="1"/>
          </p:cNvSpPr>
          <p:nvPr/>
        </p:nvSpPr>
        <p:spPr bwMode="auto">
          <a:xfrm>
            <a:off x="4343400" y="3886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7" name="Line 31"/>
          <p:cNvSpPr>
            <a:spLocks noChangeShapeType="1"/>
          </p:cNvSpPr>
          <p:nvPr/>
        </p:nvSpPr>
        <p:spPr bwMode="auto">
          <a:xfrm>
            <a:off x="4343400" y="3657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8" name="Line 32"/>
          <p:cNvSpPr>
            <a:spLocks noChangeShapeType="1"/>
          </p:cNvSpPr>
          <p:nvPr/>
        </p:nvSpPr>
        <p:spPr bwMode="auto">
          <a:xfrm>
            <a:off x="4343400" y="3429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9" name="Line 33"/>
          <p:cNvSpPr>
            <a:spLocks noChangeShapeType="1"/>
          </p:cNvSpPr>
          <p:nvPr/>
        </p:nvSpPr>
        <p:spPr bwMode="auto">
          <a:xfrm>
            <a:off x="4343400" y="3200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0" name="Line 34"/>
          <p:cNvSpPr>
            <a:spLocks noChangeShapeType="1"/>
          </p:cNvSpPr>
          <p:nvPr/>
        </p:nvSpPr>
        <p:spPr bwMode="auto">
          <a:xfrm>
            <a:off x="4343400" y="2971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1" name="Line 35"/>
          <p:cNvSpPr>
            <a:spLocks noChangeShapeType="1"/>
          </p:cNvSpPr>
          <p:nvPr/>
        </p:nvSpPr>
        <p:spPr bwMode="auto">
          <a:xfrm>
            <a:off x="4343400" y="2743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2" name="Line 36"/>
          <p:cNvSpPr>
            <a:spLocks noChangeShapeType="1"/>
          </p:cNvSpPr>
          <p:nvPr/>
        </p:nvSpPr>
        <p:spPr bwMode="auto">
          <a:xfrm>
            <a:off x="4343400" y="2514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3" name="Line 37"/>
          <p:cNvSpPr>
            <a:spLocks noChangeShapeType="1"/>
          </p:cNvSpPr>
          <p:nvPr/>
        </p:nvSpPr>
        <p:spPr bwMode="auto">
          <a:xfrm>
            <a:off x="4343400" y="2286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4" name="Line 38"/>
          <p:cNvSpPr>
            <a:spLocks noChangeShapeType="1"/>
          </p:cNvSpPr>
          <p:nvPr/>
        </p:nvSpPr>
        <p:spPr bwMode="auto">
          <a:xfrm>
            <a:off x="4343400" y="2057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5" name="Line 39"/>
          <p:cNvSpPr>
            <a:spLocks noChangeShapeType="1"/>
          </p:cNvSpPr>
          <p:nvPr/>
        </p:nvSpPr>
        <p:spPr bwMode="auto">
          <a:xfrm>
            <a:off x="4343400" y="1828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6" name="Line 40"/>
          <p:cNvSpPr>
            <a:spLocks noChangeShapeType="1"/>
          </p:cNvSpPr>
          <p:nvPr/>
        </p:nvSpPr>
        <p:spPr bwMode="auto">
          <a:xfrm>
            <a:off x="4343400" y="6400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7" name="Line 41"/>
          <p:cNvSpPr>
            <a:spLocks noChangeShapeType="1"/>
          </p:cNvSpPr>
          <p:nvPr/>
        </p:nvSpPr>
        <p:spPr bwMode="auto">
          <a:xfrm>
            <a:off x="4343400" y="6172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8" name="Line 42"/>
          <p:cNvSpPr>
            <a:spLocks noChangeShapeType="1"/>
          </p:cNvSpPr>
          <p:nvPr/>
        </p:nvSpPr>
        <p:spPr bwMode="auto">
          <a:xfrm>
            <a:off x="4343400" y="5943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9" name="Line 43"/>
          <p:cNvSpPr>
            <a:spLocks noChangeShapeType="1"/>
          </p:cNvSpPr>
          <p:nvPr/>
        </p:nvSpPr>
        <p:spPr bwMode="auto">
          <a:xfrm>
            <a:off x="4343400" y="5715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0" name="Line 44"/>
          <p:cNvSpPr>
            <a:spLocks noChangeShapeType="1"/>
          </p:cNvSpPr>
          <p:nvPr/>
        </p:nvSpPr>
        <p:spPr bwMode="auto">
          <a:xfrm>
            <a:off x="4343400" y="5486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1" name="Line 45"/>
          <p:cNvSpPr>
            <a:spLocks noChangeShapeType="1"/>
          </p:cNvSpPr>
          <p:nvPr/>
        </p:nvSpPr>
        <p:spPr bwMode="auto">
          <a:xfrm>
            <a:off x="4343400" y="5257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2" name="Line 46"/>
          <p:cNvSpPr>
            <a:spLocks noChangeShapeType="1"/>
          </p:cNvSpPr>
          <p:nvPr/>
        </p:nvSpPr>
        <p:spPr bwMode="auto">
          <a:xfrm>
            <a:off x="4343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3" name="Line 47"/>
          <p:cNvSpPr>
            <a:spLocks noChangeShapeType="1"/>
          </p:cNvSpPr>
          <p:nvPr/>
        </p:nvSpPr>
        <p:spPr bwMode="auto">
          <a:xfrm>
            <a:off x="4343400" y="4800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4" name="Line 48"/>
          <p:cNvSpPr>
            <a:spLocks noChangeShapeType="1"/>
          </p:cNvSpPr>
          <p:nvPr/>
        </p:nvSpPr>
        <p:spPr bwMode="auto">
          <a:xfrm>
            <a:off x="4343400" y="4572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5" name="Line 49"/>
          <p:cNvSpPr>
            <a:spLocks noChangeShapeType="1"/>
          </p:cNvSpPr>
          <p:nvPr/>
        </p:nvSpPr>
        <p:spPr bwMode="auto">
          <a:xfrm>
            <a:off x="4343400" y="4343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6" name="Text Box 50"/>
          <p:cNvSpPr txBox="1">
            <a:spLocks noChangeArrowheads="1"/>
          </p:cNvSpPr>
          <p:nvPr/>
        </p:nvSpPr>
        <p:spPr bwMode="auto">
          <a:xfrm>
            <a:off x="4937125" y="16367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34867" name="Text Box 51"/>
          <p:cNvSpPr txBox="1">
            <a:spLocks noChangeArrowheads="1"/>
          </p:cNvSpPr>
          <p:nvPr/>
        </p:nvSpPr>
        <p:spPr bwMode="auto">
          <a:xfrm>
            <a:off x="4860925" y="2779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34868" name="Text Box 52"/>
          <p:cNvSpPr txBox="1">
            <a:spLocks noChangeArrowheads="1"/>
          </p:cNvSpPr>
          <p:nvPr/>
        </p:nvSpPr>
        <p:spPr bwMode="auto">
          <a:xfrm>
            <a:off x="4784725" y="506571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-5</a:t>
            </a:r>
          </a:p>
        </p:txBody>
      </p:sp>
      <p:sp>
        <p:nvSpPr>
          <p:cNvPr id="34869" name="Text Box 53"/>
          <p:cNvSpPr txBox="1">
            <a:spLocks noChangeArrowheads="1"/>
          </p:cNvSpPr>
          <p:nvPr/>
        </p:nvSpPr>
        <p:spPr bwMode="auto">
          <a:xfrm>
            <a:off x="4784725" y="6208713"/>
            <a:ext cx="51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-10</a:t>
            </a:r>
          </a:p>
        </p:txBody>
      </p:sp>
      <p:sp>
        <p:nvSpPr>
          <p:cNvPr id="34870" name="Text Box 54"/>
          <p:cNvSpPr txBox="1">
            <a:spLocks noChangeArrowheads="1"/>
          </p:cNvSpPr>
          <p:nvPr/>
        </p:nvSpPr>
        <p:spPr bwMode="auto">
          <a:xfrm>
            <a:off x="381000" y="1727200"/>
            <a:ext cx="34559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Write the coordinates of  the </a:t>
            </a:r>
          </a:p>
          <a:p>
            <a:r>
              <a:rPr lang="en-US" sz="2000"/>
              <a:t>points, and give the quadrant</a:t>
            </a:r>
          </a:p>
          <a:p>
            <a:r>
              <a:rPr lang="en-US" sz="2000"/>
              <a:t> where they are located.</a:t>
            </a:r>
          </a:p>
        </p:txBody>
      </p:sp>
      <p:sp>
        <p:nvSpPr>
          <p:cNvPr id="34871" name="Oval 55"/>
          <p:cNvSpPr>
            <a:spLocks noChangeArrowheads="1"/>
          </p:cNvSpPr>
          <p:nvPr/>
        </p:nvSpPr>
        <p:spPr bwMode="auto">
          <a:xfrm>
            <a:off x="5638800" y="3733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72" name="Text Box 56"/>
          <p:cNvSpPr txBox="1">
            <a:spLocks noChangeArrowheads="1"/>
          </p:cNvSpPr>
          <p:nvPr/>
        </p:nvSpPr>
        <p:spPr bwMode="auto">
          <a:xfrm>
            <a:off x="5791200" y="35052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4873" name="Text Box 57"/>
          <p:cNvSpPr txBox="1">
            <a:spLocks noChangeArrowheads="1"/>
          </p:cNvSpPr>
          <p:nvPr/>
        </p:nvSpPr>
        <p:spPr bwMode="auto">
          <a:xfrm>
            <a:off x="6461125" y="1865313"/>
            <a:ext cx="18097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A:  (5, 1);  QI</a:t>
            </a:r>
          </a:p>
          <a:p>
            <a:r>
              <a:rPr lang="en-US" b="1"/>
              <a:t>B:  (-4, 3);  QII</a:t>
            </a:r>
          </a:p>
          <a:p>
            <a:r>
              <a:rPr lang="en-US" b="1"/>
              <a:t>C:  (-3, -2);  QIII</a:t>
            </a:r>
          </a:p>
          <a:p>
            <a:endParaRPr lang="en-US" b="1"/>
          </a:p>
        </p:txBody>
      </p:sp>
      <p:sp>
        <p:nvSpPr>
          <p:cNvPr id="34874" name="Oval 58"/>
          <p:cNvSpPr>
            <a:spLocks noChangeArrowheads="1"/>
          </p:cNvSpPr>
          <p:nvPr/>
        </p:nvSpPr>
        <p:spPr bwMode="auto">
          <a:xfrm>
            <a:off x="3733800" y="4495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75" name="Oval 59"/>
          <p:cNvSpPr>
            <a:spLocks noChangeArrowheads="1"/>
          </p:cNvSpPr>
          <p:nvPr/>
        </p:nvSpPr>
        <p:spPr bwMode="auto">
          <a:xfrm>
            <a:off x="4419600" y="5867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76" name="Oval 60"/>
          <p:cNvSpPr>
            <a:spLocks noChangeArrowheads="1"/>
          </p:cNvSpPr>
          <p:nvPr/>
        </p:nvSpPr>
        <p:spPr bwMode="auto">
          <a:xfrm>
            <a:off x="3505200" y="3352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77" name="Text Box 61"/>
          <p:cNvSpPr txBox="1">
            <a:spLocks noChangeArrowheads="1"/>
          </p:cNvSpPr>
          <p:nvPr/>
        </p:nvSpPr>
        <p:spPr bwMode="auto">
          <a:xfrm>
            <a:off x="3336925" y="30083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34878" name="Text Box 62"/>
          <p:cNvSpPr txBox="1">
            <a:spLocks noChangeArrowheads="1"/>
          </p:cNvSpPr>
          <p:nvPr/>
        </p:nvSpPr>
        <p:spPr bwMode="auto">
          <a:xfrm>
            <a:off x="3641725" y="468471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34879" name="Text Box 63"/>
          <p:cNvSpPr txBox="1">
            <a:spLocks noChangeArrowheads="1"/>
          </p:cNvSpPr>
          <p:nvPr/>
        </p:nvSpPr>
        <p:spPr bwMode="auto">
          <a:xfrm>
            <a:off x="4800600" y="57150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2"/>
          <p:cNvSpPr>
            <a:spLocks noChangeShapeType="1"/>
          </p:cNvSpPr>
          <p:nvPr/>
        </p:nvSpPr>
        <p:spPr bwMode="auto">
          <a:xfrm>
            <a:off x="4495800" y="1447800"/>
            <a:ext cx="0" cy="541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1447800" y="4114800"/>
            <a:ext cx="5943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Naming Coordinates &amp; Quadrants</a:t>
            </a:r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4800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5029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52578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5486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57150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5943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6172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64008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68580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6629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5546725" y="46085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6613525" y="45323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>
            <a:off x="2438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26670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2895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33528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>
            <a:off x="3124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>
            <a:off x="3581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>
            <a:off x="38100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>
            <a:off x="4267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>
            <a:off x="4038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3200400" y="45720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-5</a:t>
            </a:r>
          </a:p>
        </p:txBody>
      </p:sp>
      <p:sp>
        <p:nvSpPr>
          <p:cNvPr id="30747" name="Line 27"/>
          <p:cNvSpPr>
            <a:spLocks noChangeShapeType="1"/>
          </p:cNvSpPr>
          <p:nvPr/>
        </p:nvSpPr>
        <p:spPr bwMode="auto">
          <a:xfrm>
            <a:off x="22098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8" name="Line 28"/>
          <p:cNvSpPr>
            <a:spLocks noChangeShapeType="1"/>
          </p:cNvSpPr>
          <p:nvPr/>
        </p:nvSpPr>
        <p:spPr bwMode="auto">
          <a:xfrm>
            <a:off x="1981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1981200" y="4572000"/>
            <a:ext cx="51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-10</a:t>
            </a:r>
          </a:p>
        </p:txBody>
      </p:sp>
      <p:sp>
        <p:nvSpPr>
          <p:cNvPr id="30750" name="Line 30"/>
          <p:cNvSpPr>
            <a:spLocks noChangeShapeType="1"/>
          </p:cNvSpPr>
          <p:nvPr/>
        </p:nvSpPr>
        <p:spPr bwMode="auto">
          <a:xfrm>
            <a:off x="4343400" y="3886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1" name="Line 31"/>
          <p:cNvSpPr>
            <a:spLocks noChangeShapeType="1"/>
          </p:cNvSpPr>
          <p:nvPr/>
        </p:nvSpPr>
        <p:spPr bwMode="auto">
          <a:xfrm>
            <a:off x="4343400" y="3657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2" name="Line 32"/>
          <p:cNvSpPr>
            <a:spLocks noChangeShapeType="1"/>
          </p:cNvSpPr>
          <p:nvPr/>
        </p:nvSpPr>
        <p:spPr bwMode="auto">
          <a:xfrm>
            <a:off x="4343400" y="3429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3" name="Line 33"/>
          <p:cNvSpPr>
            <a:spLocks noChangeShapeType="1"/>
          </p:cNvSpPr>
          <p:nvPr/>
        </p:nvSpPr>
        <p:spPr bwMode="auto">
          <a:xfrm>
            <a:off x="4343400" y="3200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4" name="Line 34"/>
          <p:cNvSpPr>
            <a:spLocks noChangeShapeType="1"/>
          </p:cNvSpPr>
          <p:nvPr/>
        </p:nvSpPr>
        <p:spPr bwMode="auto">
          <a:xfrm>
            <a:off x="4343400" y="2971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5" name="Line 35"/>
          <p:cNvSpPr>
            <a:spLocks noChangeShapeType="1"/>
          </p:cNvSpPr>
          <p:nvPr/>
        </p:nvSpPr>
        <p:spPr bwMode="auto">
          <a:xfrm>
            <a:off x="4343400" y="2743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6" name="Line 36"/>
          <p:cNvSpPr>
            <a:spLocks noChangeShapeType="1"/>
          </p:cNvSpPr>
          <p:nvPr/>
        </p:nvSpPr>
        <p:spPr bwMode="auto">
          <a:xfrm>
            <a:off x="4343400" y="2514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7" name="Line 37"/>
          <p:cNvSpPr>
            <a:spLocks noChangeShapeType="1"/>
          </p:cNvSpPr>
          <p:nvPr/>
        </p:nvSpPr>
        <p:spPr bwMode="auto">
          <a:xfrm>
            <a:off x="4343400" y="2286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8" name="Line 38"/>
          <p:cNvSpPr>
            <a:spLocks noChangeShapeType="1"/>
          </p:cNvSpPr>
          <p:nvPr/>
        </p:nvSpPr>
        <p:spPr bwMode="auto">
          <a:xfrm>
            <a:off x="4343400" y="2057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9" name="Line 39"/>
          <p:cNvSpPr>
            <a:spLocks noChangeShapeType="1"/>
          </p:cNvSpPr>
          <p:nvPr/>
        </p:nvSpPr>
        <p:spPr bwMode="auto">
          <a:xfrm>
            <a:off x="4343400" y="1828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0" name="Line 40"/>
          <p:cNvSpPr>
            <a:spLocks noChangeShapeType="1"/>
          </p:cNvSpPr>
          <p:nvPr/>
        </p:nvSpPr>
        <p:spPr bwMode="auto">
          <a:xfrm>
            <a:off x="4343400" y="6400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1" name="Line 41"/>
          <p:cNvSpPr>
            <a:spLocks noChangeShapeType="1"/>
          </p:cNvSpPr>
          <p:nvPr/>
        </p:nvSpPr>
        <p:spPr bwMode="auto">
          <a:xfrm>
            <a:off x="4343400" y="6172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2" name="Line 42"/>
          <p:cNvSpPr>
            <a:spLocks noChangeShapeType="1"/>
          </p:cNvSpPr>
          <p:nvPr/>
        </p:nvSpPr>
        <p:spPr bwMode="auto">
          <a:xfrm>
            <a:off x="4343400" y="5943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3" name="Line 43"/>
          <p:cNvSpPr>
            <a:spLocks noChangeShapeType="1"/>
          </p:cNvSpPr>
          <p:nvPr/>
        </p:nvSpPr>
        <p:spPr bwMode="auto">
          <a:xfrm>
            <a:off x="4343400" y="5715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4" name="Line 44"/>
          <p:cNvSpPr>
            <a:spLocks noChangeShapeType="1"/>
          </p:cNvSpPr>
          <p:nvPr/>
        </p:nvSpPr>
        <p:spPr bwMode="auto">
          <a:xfrm>
            <a:off x="4343400" y="5486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5" name="Line 45"/>
          <p:cNvSpPr>
            <a:spLocks noChangeShapeType="1"/>
          </p:cNvSpPr>
          <p:nvPr/>
        </p:nvSpPr>
        <p:spPr bwMode="auto">
          <a:xfrm>
            <a:off x="4343400" y="5257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6" name="Line 46"/>
          <p:cNvSpPr>
            <a:spLocks noChangeShapeType="1"/>
          </p:cNvSpPr>
          <p:nvPr/>
        </p:nvSpPr>
        <p:spPr bwMode="auto">
          <a:xfrm>
            <a:off x="4343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7" name="Line 47"/>
          <p:cNvSpPr>
            <a:spLocks noChangeShapeType="1"/>
          </p:cNvSpPr>
          <p:nvPr/>
        </p:nvSpPr>
        <p:spPr bwMode="auto">
          <a:xfrm>
            <a:off x="4343400" y="4800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8" name="Line 48"/>
          <p:cNvSpPr>
            <a:spLocks noChangeShapeType="1"/>
          </p:cNvSpPr>
          <p:nvPr/>
        </p:nvSpPr>
        <p:spPr bwMode="auto">
          <a:xfrm>
            <a:off x="4343400" y="4572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9" name="Line 49"/>
          <p:cNvSpPr>
            <a:spLocks noChangeShapeType="1"/>
          </p:cNvSpPr>
          <p:nvPr/>
        </p:nvSpPr>
        <p:spPr bwMode="auto">
          <a:xfrm>
            <a:off x="4343400" y="4343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0" name="Text Box 50"/>
          <p:cNvSpPr txBox="1">
            <a:spLocks noChangeArrowheads="1"/>
          </p:cNvSpPr>
          <p:nvPr/>
        </p:nvSpPr>
        <p:spPr bwMode="auto">
          <a:xfrm>
            <a:off x="4937125" y="16367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30771" name="Text Box 51"/>
          <p:cNvSpPr txBox="1">
            <a:spLocks noChangeArrowheads="1"/>
          </p:cNvSpPr>
          <p:nvPr/>
        </p:nvSpPr>
        <p:spPr bwMode="auto">
          <a:xfrm>
            <a:off x="4860925" y="2779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30772" name="Text Box 52"/>
          <p:cNvSpPr txBox="1">
            <a:spLocks noChangeArrowheads="1"/>
          </p:cNvSpPr>
          <p:nvPr/>
        </p:nvSpPr>
        <p:spPr bwMode="auto">
          <a:xfrm>
            <a:off x="4784725" y="506571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-5</a:t>
            </a:r>
          </a:p>
        </p:txBody>
      </p:sp>
      <p:sp>
        <p:nvSpPr>
          <p:cNvPr id="30773" name="Text Box 53"/>
          <p:cNvSpPr txBox="1">
            <a:spLocks noChangeArrowheads="1"/>
          </p:cNvSpPr>
          <p:nvPr/>
        </p:nvSpPr>
        <p:spPr bwMode="auto">
          <a:xfrm>
            <a:off x="4784725" y="6208713"/>
            <a:ext cx="51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-10</a:t>
            </a:r>
          </a:p>
        </p:txBody>
      </p:sp>
      <p:sp>
        <p:nvSpPr>
          <p:cNvPr id="30774" name="Text Box 54"/>
          <p:cNvSpPr txBox="1">
            <a:spLocks noChangeArrowheads="1"/>
          </p:cNvSpPr>
          <p:nvPr/>
        </p:nvSpPr>
        <p:spPr bwMode="auto">
          <a:xfrm>
            <a:off x="381000" y="1727200"/>
            <a:ext cx="34559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Write the coordinates of  the </a:t>
            </a:r>
          </a:p>
          <a:p>
            <a:r>
              <a:rPr lang="en-US" sz="2000"/>
              <a:t>points, and give the quadrant</a:t>
            </a:r>
          </a:p>
          <a:p>
            <a:r>
              <a:rPr lang="en-US" sz="2000"/>
              <a:t> where they are located.</a:t>
            </a:r>
          </a:p>
        </p:txBody>
      </p:sp>
      <p:sp>
        <p:nvSpPr>
          <p:cNvPr id="30775" name="Oval 55"/>
          <p:cNvSpPr>
            <a:spLocks noChangeArrowheads="1"/>
          </p:cNvSpPr>
          <p:nvPr/>
        </p:nvSpPr>
        <p:spPr bwMode="auto">
          <a:xfrm>
            <a:off x="5638800" y="3733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6" name="Text Box 56"/>
          <p:cNvSpPr txBox="1">
            <a:spLocks noChangeArrowheads="1"/>
          </p:cNvSpPr>
          <p:nvPr/>
        </p:nvSpPr>
        <p:spPr bwMode="auto">
          <a:xfrm>
            <a:off x="5791200" y="35052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0777" name="Text Box 57"/>
          <p:cNvSpPr txBox="1">
            <a:spLocks noChangeArrowheads="1"/>
          </p:cNvSpPr>
          <p:nvPr/>
        </p:nvSpPr>
        <p:spPr bwMode="auto">
          <a:xfrm>
            <a:off x="6461125" y="1865313"/>
            <a:ext cx="18097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A:  (5, 1);  QI</a:t>
            </a:r>
          </a:p>
          <a:p>
            <a:r>
              <a:rPr lang="en-US" b="1"/>
              <a:t>B:  (-4, 3);  QII</a:t>
            </a:r>
          </a:p>
          <a:p>
            <a:r>
              <a:rPr lang="en-US" b="1"/>
              <a:t>C:  (-3, -2);  QIII</a:t>
            </a:r>
          </a:p>
          <a:p>
            <a:r>
              <a:rPr lang="en-US" b="1"/>
              <a:t>D:  (0, -8)</a:t>
            </a:r>
          </a:p>
        </p:txBody>
      </p:sp>
      <p:sp>
        <p:nvSpPr>
          <p:cNvPr id="30778" name="Oval 58"/>
          <p:cNvSpPr>
            <a:spLocks noChangeArrowheads="1"/>
          </p:cNvSpPr>
          <p:nvPr/>
        </p:nvSpPr>
        <p:spPr bwMode="auto">
          <a:xfrm>
            <a:off x="3733800" y="4495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9" name="Oval 59"/>
          <p:cNvSpPr>
            <a:spLocks noChangeArrowheads="1"/>
          </p:cNvSpPr>
          <p:nvPr/>
        </p:nvSpPr>
        <p:spPr bwMode="auto">
          <a:xfrm>
            <a:off x="4419600" y="5867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0" name="Oval 60"/>
          <p:cNvSpPr>
            <a:spLocks noChangeArrowheads="1"/>
          </p:cNvSpPr>
          <p:nvPr/>
        </p:nvSpPr>
        <p:spPr bwMode="auto">
          <a:xfrm>
            <a:off x="3505200" y="3352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1" name="Text Box 61"/>
          <p:cNvSpPr txBox="1">
            <a:spLocks noChangeArrowheads="1"/>
          </p:cNvSpPr>
          <p:nvPr/>
        </p:nvSpPr>
        <p:spPr bwMode="auto">
          <a:xfrm>
            <a:off x="3336925" y="30083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30782" name="Text Box 62"/>
          <p:cNvSpPr txBox="1">
            <a:spLocks noChangeArrowheads="1"/>
          </p:cNvSpPr>
          <p:nvPr/>
        </p:nvSpPr>
        <p:spPr bwMode="auto">
          <a:xfrm>
            <a:off x="3641725" y="468471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30783" name="Text Box 63"/>
          <p:cNvSpPr txBox="1">
            <a:spLocks noChangeArrowheads="1"/>
          </p:cNvSpPr>
          <p:nvPr/>
        </p:nvSpPr>
        <p:spPr bwMode="auto">
          <a:xfrm>
            <a:off x="4800600" y="57150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Line 2"/>
          <p:cNvSpPr>
            <a:spLocks noChangeShapeType="1"/>
          </p:cNvSpPr>
          <p:nvPr/>
        </p:nvSpPr>
        <p:spPr bwMode="auto">
          <a:xfrm>
            <a:off x="4495800" y="1447800"/>
            <a:ext cx="0" cy="541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1447800" y="4114800"/>
            <a:ext cx="5943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Naming Coordinates &amp; Quadrants</a:t>
            </a:r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4800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5029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52578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5486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>
            <a:off x="57150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>
            <a:off x="5943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6172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64008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68580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>
            <a:off x="6629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5546725" y="46085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6613525" y="45323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>
            <a:off x="2438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>
            <a:off x="26670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>
            <a:off x="2895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0" name="Line 20"/>
          <p:cNvSpPr>
            <a:spLocks noChangeShapeType="1"/>
          </p:cNvSpPr>
          <p:nvPr/>
        </p:nvSpPr>
        <p:spPr bwMode="auto">
          <a:xfrm>
            <a:off x="33528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1" name="Line 21"/>
          <p:cNvSpPr>
            <a:spLocks noChangeShapeType="1"/>
          </p:cNvSpPr>
          <p:nvPr/>
        </p:nvSpPr>
        <p:spPr bwMode="auto">
          <a:xfrm>
            <a:off x="3124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2" name="Line 22"/>
          <p:cNvSpPr>
            <a:spLocks noChangeShapeType="1"/>
          </p:cNvSpPr>
          <p:nvPr/>
        </p:nvSpPr>
        <p:spPr bwMode="auto">
          <a:xfrm>
            <a:off x="3581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3" name="Line 23"/>
          <p:cNvSpPr>
            <a:spLocks noChangeShapeType="1"/>
          </p:cNvSpPr>
          <p:nvPr/>
        </p:nvSpPr>
        <p:spPr bwMode="auto">
          <a:xfrm>
            <a:off x="38100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4" name="Line 24"/>
          <p:cNvSpPr>
            <a:spLocks noChangeShapeType="1"/>
          </p:cNvSpPr>
          <p:nvPr/>
        </p:nvSpPr>
        <p:spPr bwMode="auto">
          <a:xfrm>
            <a:off x="4267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5" name="Line 25"/>
          <p:cNvSpPr>
            <a:spLocks noChangeShapeType="1"/>
          </p:cNvSpPr>
          <p:nvPr/>
        </p:nvSpPr>
        <p:spPr bwMode="auto">
          <a:xfrm>
            <a:off x="4038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6" name="Text Box 26"/>
          <p:cNvSpPr txBox="1">
            <a:spLocks noChangeArrowheads="1"/>
          </p:cNvSpPr>
          <p:nvPr/>
        </p:nvSpPr>
        <p:spPr bwMode="auto">
          <a:xfrm>
            <a:off x="3200400" y="45720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-5</a:t>
            </a:r>
          </a:p>
        </p:txBody>
      </p:sp>
      <p:sp>
        <p:nvSpPr>
          <p:cNvPr id="35867" name="Line 27"/>
          <p:cNvSpPr>
            <a:spLocks noChangeShapeType="1"/>
          </p:cNvSpPr>
          <p:nvPr/>
        </p:nvSpPr>
        <p:spPr bwMode="auto">
          <a:xfrm>
            <a:off x="22098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8" name="Line 28"/>
          <p:cNvSpPr>
            <a:spLocks noChangeShapeType="1"/>
          </p:cNvSpPr>
          <p:nvPr/>
        </p:nvSpPr>
        <p:spPr bwMode="auto">
          <a:xfrm>
            <a:off x="1981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9" name="Text Box 29"/>
          <p:cNvSpPr txBox="1">
            <a:spLocks noChangeArrowheads="1"/>
          </p:cNvSpPr>
          <p:nvPr/>
        </p:nvSpPr>
        <p:spPr bwMode="auto">
          <a:xfrm>
            <a:off x="1981200" y="4572000"/>
            <a:ext cx="51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-10</a:t>
            </a:r>
          </a:p>
        </p:txBody>
      </p:sp>
      <p:sp>
        <p:nvSpPr>
          <p:cNvPr id="35870" name="Line 30"/>
          <p:cNvSpPr>
            <a:spLocks noChangeShapeType="1"/>
          </p:cNvSpPr>
          <p:nvPr/>
        </p:nvSpPr>
        <p:spPr bwMode="auto">
          <a:xfrm>
            <a:off x="4343400" y="3886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1" name="Line 31"/>
          <p:cNvSpPr>
            <a:spLocks noChangeShapeType="1"/>
          </p:cNvSpPr>
          <p:nvPr/>
        </p:nvSpPr>
        <p:spPr bwMode="auto">
          <a:xfrm>
            <a:off x="4343400" y="3657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2" name="Line 32"/>
          <p:cNvSpPr>
            <a:spLocks noChangeShapeType="1"/>
          </p:cNvSpPr>
          <p:nvPr/>
        </p:nvSpPr>
        <p:spPr bwMode="auto">
          <a:xfrm>
            <a:off x="4343400" y="3429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3" name="Line 33"/>
          <p:cNvSpPr>
            <a:spLocks noChangeShapeType="1"/>
          </p:cNvSpPr>
          <p:nvPr/>
        </p:nvSpPr>
        <p:spPr bwMode="auto">
          <a:xfrm>
            <a:off x="4343400" y="3200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4" name="Line 34"/>
          <p:cNvSpPr>
            <a:spLocks noChangeShapeType="1"/>
          </p:cNvSpPr>
          <p:nvPr/>
        </p:nvSpPr>
        <p:spPr bwMode="auto">
          <a:xfrm>
            <a:off x="4343400" y="2971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5" name="Line 35"/>
          <p:cNvSpPr>
            <a:spLocks noChangeShapeType="1"/>
          </p:cNvSpPr>
          <p:nvPr/>
        </p:nvSpPr>
        <p:spPr bwMode="auto">
          <a:xfrm>
            <a:off x="4343400" y="2743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6" name="Line 36"/>
          <p:cNvSpPr>
            <a:spLocks noChangeShapeType="1"/>
          </p:cNvSpPr>
          <p:nvPr/>
        </p:nvSpPr>
        <p:spPr bwMode="auto">
          <a:xfrm>
            <a:off x="4343400" y="2514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7" name="Line 37"/>
          <p:cNvSpPr>
            <a:spLocks noChangeShapeType="1"/>
          </p:cNvSpPr>
          <p:nvPr/>
        </p:nvSpPr>
        <p:spPr bwMode="auto">
          <a:xfrm>
            <a:off x="4343400" y="2286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8" name="Line 38"/>
          <p:cNvSpPr>
            <a:spLocks noChangeShapeType="1"/>
          </p:cNvSpPr>
          <p:nvPr/>
        </p:nvSpPr>
        <p:spPr bwMode="auto">
          <a:xfrm>
            <a:off x="4343400" y="2057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9" name="Line 39"/>
          <p:cNvSpPr>
            <a:spLocks noChangeShapeType="1"/>
          </p:cNvSpPr>
          <p:nvPr/>
        </p:nvSpPr>
        <p:spPr bwMode="auto">
          <a:xfrm>
            <a:off x="4343400" y="1828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0" name="Line 40"/>
          <p:cNvSpPr>
            <a:spLocks noChangeShapeType="1"/>
          </p:cNvSpPr>
          <p:nvPr/>
        </p:nvSpPr>
        <p:spPr bwMode="auto">
          <a:xfrm>
            <a:off x="4343400" y="6400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1" name="Line 41"/>
          <p:cNvSpPr>
            <a:spLocks noChangeShapeType="1"/>
          </p:cNvSpPr>
          <p:nvPr/>
        </p:nvSpPr>
        <p:spPr bwMode="auto">
          <a:xfrm>
            <a:off x="4343400" y="6172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2" name="Line 42"/>
          <p:cNvSpPr>
            <a:spLocks noChangeShapeType="1"/>
          </p:cNvSpPr>
          <p:nvPr/>
        </p:nvSpPr>
        <p:spPr bwMode="auto">
          <a:xfrm>
            <a:off x="4343400" y="5943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3" name="Line 43"/>
          <p:cNvSpPr>
            <a:spLocks noChangeShapeType="1"/>
          </p:cNvSpPr>
          <p:nvPr/>
        </p:nvSpPr>
        <p:spPr bwMode="auto">
          <a:xfrm>
            <a:off x="4343400" y="5715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4" name="Line 44"/>
          <p:cNvSpPr>
            <a:spLocks noChangeShapeType="1"/>
          </p:cNvSpPr>
          <p:nvPr/>
        </p:nvSpPr>
        <p:spPr bwMode="auto">
          <a:xfrm>
            <a:off x="4343400" y="5486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5" name="Line 45"/>
          <p:cNvSpPr>
            <a:spLocks noChangeShapeType="1"/>
          </p:cNvSpPr>
          <p:nvPr/>
        </p:nvSpPr>
        <p:spPr bwMode="auto">
          <a:xfrm>
            <a:off x="4343400" y="5257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6" name="Line 46"/>
          <p:cNvSpPr>
            <a:spLocks noChangeShapeType="1"/>
          </p:cNvSpPr>
          <p:nvPr/>
        </p:nvSpPr>
        <p:spPr bwMode="auto">
          <a:xfrm>
            <a:off x="4343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7" name="Line 47"/>
          <p:cNvSpPr>
            <a:spLocks noChangeShapeType="1"/>
          </p:cNvSpPr>
          <p:nvPr/>
        </p:nvSpPr>
        <p:spPr bwMode="auto">
          <a:xfrm>
            <a:off x="4343400" y="4800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8" name="Line 48"/>
          <p:cNvSpPr>
            <a:spLocks noChangeShapeType="1"/>
          </p:cNvSpPr>
          <p:nvPr/>
        </p:nvSpPr>
        <p:spPr bwMode="auto">
          <a:xfrm>
            <a:off x="4343400" y="4572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9" name="Line 49"/>
          <p:cNvSpPr>
            <a:spLocks noChangeShapeType="1"/>
          </p:cNvSpPr>
          <p:nvPr/>
        </p:nvSpPr>
        <p:spPr bwMode="auto">
          <a:xfrm>
            <a:off x="4343400" y="4343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0" name="Text Box 50"/>
          <p:cNvSpPr txBox="1">
            <a:spLocks noChangeArrowheads="1"/>
          </p:cNvSpPr>
          <p:nvPr/>
        </p:nvSpPr>
        <p:spPr bwMode="auto">
          <a:xfrm>
            <a:off x="4937125" y="16367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35891" name="Text Box 51"/>
          <p:cNvSpPr txBox="1">
            <a:spLocks noChangeArrowheads="1"/>
          </p:cNvSpPr>
          <p:nvPr/>
        </p:nvSpPr>
        <p:spPr bwMode="auto">
          <a:xfrm>
            <a:off x="4860925" y="2779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35892" name="Text Box 52"/>
          <p:cNvSpPr txBox="1">
            <a:spLocks noChangeArrowheads="1"/>
          </p:cNvSpPr>
          <p:nvPr/>
        </p:nvSpPr>
        <p:spPr bwMode="auto">
          <a:xfrm>
            <a:off x="4784725" y="506571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-5</a:t>
            </a:r>
          </a:p>
        </p:txBody>
      </p:sp>
      <p:sp>
        <p:nvSpPr>
          <p:cNvPr id="35893" name="Text Box 53"/>
          <p:cNvSpPr txBox="1">
            <a:spLocks noChangeArrowheads="1"/>
          </p:cNvSpPr>
          <p:nvPr/>
        </p:nvSpPr>
        <p:spPr bwMode="auto">
          <a:xfrm>
            <a:off x="4784725" y="6208713"/>
            <a:ext cx="51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-10</a:t>
            </a:r>
          </a:p>
        </p:txBody>
      </p:sp>
      <p:sp>
        <p:nvSpPr>
          <p:cNvPr id="35894" name="Text Box 54"/>
          <p:cNvSpPr txBox="1">
            <a:spLocks noChangeArrowheads="1"/>
          </p:cNvSpPr>
          <p:nvPr/>
        </p:nvSpPr>
        <p:spPr bwMode="auto">
          <a:xfrm>
            <a:off x="381000" y="1727200"/>
            <a:ext cx="34559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Write the coordinates of  the </a:t>
            </a:r>
          </a:p>
          <a:p>
            <a:r>
              <a:rPr lang="en-US" sz="2000"/>
              <a:t>points, and give the quadrant</a:t>
            </a:r>
          </a:p>
          <a:p>
            <a:r>
              <a:rPr lang="en-US" sz="2000"/>
              <a:t> where they are located.</a:t>
            </a:r>
          </a:p>
        </p:txBody>
      </p:sp>
      <p:sp>
        <p:nvSpPr>
          <p:cNvPr id="35895" name="Oval 55"/>
          <p:cNvSpPr>
            <a:spLocks noChangeArrowheads="1"/>
          </p:cNvSpPr>
          <p:nvPr/>
        </p:nvSpPr>
        <p:spPr bwMode="auto">
          <a:xfrm>
            <a:off x="5638800" y="3733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96" name="Text Box 56"/>
          <p:cNvSpPr txBox="1">
            <a:spLocks noChangeArrowheads="1"/>
          </p:cNvSpPr>
          <p:nvPr/>
        </p:nvSpPr>
        <p:spPr bwMode="auto">
          <a:xfrm>
            <a:off x="5791200" y="35052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5897" name="Text Box 57"/>
          <p:cNvSpPr txBox="1">
            <a:spLocks noChangeArrowheads="1"/>
          </p:cNvSpPr>
          <p:nvPr/>
        </p:nvSpPr>
        <p:spPr bwMode="auto">
          <a:xfrm>
            <a:off x="6461125" y="1865313"/>
            <a:ext cx="20129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A:  (5, 1);  QI</a:t>
            </a:r>
          </a:p>
          <a:p>
            <a:r>
              <a:rPr lang="en-US" b="1"/>
              <a:t>B:  (-4, 3);  QII</a:t>
            </a:r>
          </a:p>
          <a:p>
            <a:r>
              <a:rPr lang="en-US" b="1"/>
              <a:t>C:  (-3, -2);  QIII</a:t>
            </a:r>
          </a:p>
          <a:p>
            <a:r>
              <a:rPr lang="en-US" b="1"/>
              <a:t>D:  (0, -8);  </a:t>
            </a:r>
            <a:r>
              <a:rPr lang="en-US" b="1" i="1"/>
              <a:t>y</a:t>
            </a:r>
            <a:r>
              <a:rPr lang="en-US" b="1"/>
              <a:t>-axis</a:t>
            </a:r>
          </a:p>
        </p:txBody>
      </p:sp>
      <p:sp>
        <p:nvSpPr>
          <p:cNvPr id="35898" name="Oval 58"/>
          <p:cNvSpPr>
            <a:spLocks noChangeArrowheads="1"/>
          </p:cNvSpPr>
          <p:nvPr/>
        </p:nvSpPr>
        <p:spPr bwMode="auto">
          <a:xfrm>
            <a:off x="3733800" y="4495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99" name="Oval 59"/>
          <p:cNvSpPr>
            <a:spLocks noChangeArrowheads="1"/>
          </p:cNvSpPr>
          <p:nvPr/>
        </p:nvSpPr>
        <p:spPr bwMode="auto">
          <a:xfrm>
            <a:off x="4419600" y="5867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900" name="Oval 60"/>
          <p:cNvSpPr>
            <a:spLocks noChangeArrowheads="1"/>
          </p:cNvSpPr>
          <p:nvPr/>
        </p:nvSpPr>
        <p:spPr bwMode="auto">
          <a:xfrm>
            <a:off x="3505200" y="3352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901" name="Text Box 61"/>
          <p:cNvSpPr txBox="1">
            <a:spLocks noChangeArrowheads="1"/>
          </p:cNvSpPr>
          <p:nvPr/>
        </p:nvSpPr>
        <p:spPr bwMode="auto">
          <a:xfrm>
            <a:off x="3336925" y="30083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35902" name="Text Box 62"/>
          <p:cNvSpPr txBox="1">
            <a:spLocks noChangeArrowheads="1"/>
          </p:cNvSpPr>
          <p:nvPr/>
        </p:nvSpPr>
        <p:spPr bwMode="auto">
          <a:xfrm>
            <a:off x="3641725" y="468471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35903" name="Text Box 63"/>
          <p:cNvSpPr txBox="1">
            <a:spLocks noChangeArrowheads="1"/>
          </p:cNvSpPr>
          <p:nvPr/>
        </p:nvSpPr>
        <p:spPr bwMode="auto">
          <a:xfrm>
            <a:off x="4800600" y="57150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Line 2"/>
          <p:cNvSpPr>
            <a:spLocks noChangeShapeType="1"/>
          </p:cNvSpPr>
          <p:nvPr/>
        </p:nvSpPr>
        <p:spPr bwMode="auto">
          <a:xfrm>
            <a:off x="4495800" y="1447800"/>
            <a:ext cx="0" cy="541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>
            <a:off x="1447800" y="4114800"/>
            <a:ext cx="5943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Graphing Points</a:t>
            </a:r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4800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5029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52578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5486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57150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5943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6172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64008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68580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6629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5546725" y="46085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6613525" y="45323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>
            <a:off x="2438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>
            <a:off x="26670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2895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4" name="Line 20"/>
          <p:cNvSpPr>
            <a:spLocks noChangeShapeType="1"/>
          </p:cNvSpPr>
          <p:nvPr/>
        </p:nvSpPr>
        <p:spPr bwMode="auto">
          <a:xfrm>
            <a:off x="33528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5" name="Line 21"/>
          <p:cNvSpPr>
            <a:spLocks noChangeShapeType="1"/>
          </p:cNvSpPr>
          <p:nvPr/>
        </p:nvSpPr>
        <p:spPr bwMode="auto">
          <a:xfrm>
            <a:off x="3124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6" name="Line 22"/>
          <p:cNvSpPr>
            <a:spLocks noChangeShapeType="1"/>
          </p:cNvSpPr>
          <p:nvPr/>
        </p:nvSpPr>
        <p:spPr bwMode="auto">
          <a:xfrm>
            <a:off x="3581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>
            <a:off x="38100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8" name="Line 24"/>
          <p:cNvSpPr>
            <a:spLocks noChangeShapeType="1"/>
          </p:cNvSpPr>
          <p:nvPr/>
        </p:nvSpPr>
        <p:spPr bwMode="auto">
          <a:xfrm>
            <a:off x="4267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9" name="Line 25"/>
          <p:cNvSpPr>
            <a:spLocks noChangeShapeType="1"/>
          </p:cNvSpPr>
          <p:nvPr/>
        </p:nvSpPr>
        <p:spPr bwMode="auto">
          <a:xfrm>
            <a:off x="4038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3200400" y="45720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-5</a:t>
            </a:r>
          </a:p>
        </p:txBody>
      </p:sp>
      <p:sp>
        <p:nvSpPr>
          <p:cNvPr id="36891" name="Line 27"/>
          <p:cNvSpPr>
            <a:spLocks noChangeShapeType="1"/>
          </p:cNvSpPr>
          <p:nvPr/>
        </p:nvSpPr>
        <p:spPr bwMode="auto">
          <a:xfrm>
            <a:off x="22098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2" name="Line 28"/>
          <p:cNvSpPr>
            <a:spLocks noChangeShapeType="1"/>
          </p:cNvSpPr>
          <p:nvPr/>
        </p:nvSpPr>
        <p:spPr bwMode="auto">
          <a:xfrm>
            <a:off x="1981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3" name="Text Box 29"/>
          <p:cNvSpPr txBox="1">
            <a:spLocks noChangeArrowheads="1"/>
          </p:cNvSpPr>
          <p:nvPr/>
        </p:nvSpPr>
        <p:spPr bwMode="auto">
          <a:xfrm>
            <a:off x="1981200" y="4572000"/>
            <a:ext cx="51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-10</a:t>
            </a:r>
          </a:p>
        </p:txBody>
      </p:sp>
      <p:sp>
        <p:nvSpPr>
          <p:cNvPr id="36894" name="Line 30"/>
          <p:cNvSpPr>
            <a:spLocks noChangeShapeType="1"/>
          </p:cNvSpPr>
          <p:nvPr/>
        </p:nvSpPr>
        <p:spPr bwMode="auto">
          <a:xfrm>
            <a:off x="4343400" y="3886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5" name="Line 31"/>
          <p:cNvSpPr>
            <a:spLocks noChangeShapeType="1"/>
          </p:cNvSpPr>
          <p:nvPr/>
        </p:nvSpPr>
        <p:spPr bwMode="auto">
          <a:xfrm>
            <a:off x="4343400" y="3657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6" name="Line 32"/>
          <p:cNvSpPr>
            <a:spLocks noChangeShapeType="1"/>
          </p:cNvSpPr>
          <p:nvPr/>
        </p:nvSpPr>
        <p:spPr bwMode="auto">
          <a:xfrm>
            <a:off x="4343400" y="3429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7" name="Line 33"/>
          <p:cNvSpPr>
            <a:spLocks noChangeShapeType="1"/>
          </p:cNvSpPr>
          <p:nvPr/>
        </p:nvSpPr>
        <p:spPr bwMode="auto">
          <a:xfrm>
            <a:off x="4343400" y="3200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8" name="Line 34"/>
          <p:cNvSpPr>
            <a:spLocks noChangeShapeType="1"/>
          </p:cNvSpPr>
          <p:nvPr/>
        </p:nvSpPr>
        <p:spPr bwMode="auto">
          <a:xfrm>
            <a:off x="4343400" y="2971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9" name="Line 35"/>
          <p:cNvSpPr>
            <a:spLocks noChangeShapeType="1"/>
          </p:cNvSpPr>
          <p:nvPr/>
        </p:nvSpPr>
        <p:spPr bwMode="auto">
          <a:xfrm>
            <a:off x="4343400" y="2743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0" name="Line 36"/>
          <p:cNvSpPr>
            <a:spLocks noChangeShapeType="1"/>
          </p:cNvSpPr>
          <p:nvPr/>
        </p:nvSpPr>
        <p:spPr bwMode="auto">
          <a:xfrm>
            <a:off x="4343400" y="2514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1" name="Line 37"/>
          <p:cNvSpPr>
            <a:spLocks noChangeShapeType="1"/>
          </p:cNvSpPr>
          <p:nvPr/>
        </p:nvSpPr>
        <p:spPr bwMode="auto">
          <a:xfrm>
            <a:off x="4343400" y="2286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2" name="Line 38"/>
          <p:cNvSpPr>
            <a:spLocks noChangeShapeType="1"/>
          </p:cNvSpPr>
          <p:nvPr/>
        </p:nvSpPr>
        <p:spPr bwMode="auto">
          <a:xfrm>
            <a:off x="4343400" y="2057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3" name="Line 39"/>
          <p:cNvSpPr>
            <a:spLocks noChangeShapeType="1"/>
          </p:cNvSpPr>
          <p:nvPr/>
        </p:nvSpPr>
        <p:spPr bwMode="auto">
          <a:xfrm>
            <a:off x="4343400" y="1828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4" name="Line 40"/>
          <p:cNvSpPr>
            <a:spLocks noChangeShapeType="1"/>
          </p:cNvSpPr>
          <p:nvPr/>
        </p:nvSpPr>
        <p:spPr bwMode="auto">
          <a:xfrm>
            <a:off x="4343400" y="6400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5" name="Line 41"/>
          <p:cNvSpPr>
            <a:spLocks noChangeShapeType="1"/>
          </p:cNvSpPr>
          <p:nvPr/>
        </p:nvSpPr>
        <p:spPr bwMode="auto">
          <a:xfrm>
            <a:off x="4343400" y="6172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6" name="Line 42"/>
          <p:cNvSpPr>
            <a:spLocks noChangeShapeType="1"/>
          </p:cNvSpPr>
          <p:nvPr/>
        </p:nvSpPr>
        <p:spPr bwMode="auto">
          <a:xfrm>
            <a:off x="4343400" y="5943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7" name="Line 43"/>
          <p:cNvSpPr>
            <a:spLocks noChangeShapeType="1"/>
          </p:cNvSpPr>
          <p:nvPr/>
        </p:nvSpPr>
        <p:spPr bwMode="auto">
          <a:xfrm>
            <a:off x="4343400" y="5715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8" name="Line 44"/>
          <p:cNvSpPr>
            <a:spLocks noChangeShapeType="1"/>
          </p:cNvSpPr>
          <p:nvPr/>
        </p:nvSpPr>
        <p:spPr bwMode="auto">
          <a:xfrm>
            <a:off x="4343400" y="5486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9" name="Line 45"/>
          <p:cNvSpPr>
            <a:spLocks noChangeShapeType="1"/>
          </p:cNvSpPr>
          <p:nvPr/>
        </p:nvSpPr>
        <p:spPr bwMode="auto">
          <a:xfrm>
            <a:off x="4343400" y="5257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0" name="Line 46"/>
          <p:cNvSpPr>
            <a:spLocks noChangeShapeType="1"/>
          </p:cNvSpPr>
          <p:nvPr/>
        </p:nvSpPr>
        <p:spPr bwMode="auto">
          <a:xfrm>
            <a:off x="4343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1" name="Line 47"/>
          <p:cNvSpPr>
            <a:spLocks noChangeShapeType="1"/>
          </p:cNvSpPr>
          <p:nvPr/>
        </p:nvSpPr>
        <p:spPr bwMode="auto">
          <a:xfrm>
            <a:off x="4343400" y="4800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2" name="Line 48"/>
          <p:cNvSpPr>
            <a:spLocks noChangeShapeType="1"/>
          </p:cNvSpPr>
          <p:nvPr/>
        </p:nvSpPr>
        <p:spPr bwMode="auto">
          <a:xfrm>
            <a:off x="4343400" y="4572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3" name="Line 49"/>
          <p:cNvSpPr>
            <a:spLocks noChangeShapeType="1"/>
          </p:cNvSpPr>
          <p:nvPr/>
        </p:nvSpPr>
        <p:spPr bwMode="auto">
          <a:xfrm>
            <a:off x="4343400" y="4343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4" name="Text Box 50"/>
          <p:cNvSpPr txBox="1">
            <a:spLocks noChangeArrowheads="1"/>
          </p:cNvSpPr>
          <p:nvPr/>
        </p:nvSpPr>
        <p:spPr bwMode="auto">
          <a:xfrm>
            <a:off x="4937125" y="16367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36915" name="Text Box 51"/>
          <p:cNvSpPr txBox="1">
            <a:spLocks noChangeArrowheads="1"/>
          </p:cNvSpPr>
          <p:nvPr/>
        </p:nvSpPr>
        <p:spPr bwMode="auto">
          <a:xfrm>
            <a:off x="4860925" y="2779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36916" name="Text Box 52"/>
          <p:cNvSpPr txBox="1">
            <a:spLocks noChangeArrowheads="1"/>
          </p:cNvSpPr>
          <p:nvPr/>
        </p:nvSpPr>
        <p:spPr bwMode="auto">
          <a:xfrm>
            <a:off x="4784725" y="506571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-5</a:t>
            </a:r>
          </a:p>
        </p:txBody>
      </p:sp>
      <p:sp>
        <p:nvSpPr>
          <p:cNvPr id="36917" name="Text Box 53"/>
          <p:cNvSpPr txBox="1">
            <a:spLocks noChangeArrowheads="1"/>
          </p:cNvSpPr>
          <p:nvPr/>
        </p:nvSpPr>
        <p:spPr bwMode="auto">
          <a:xfrm>
            <a:off x="4784725" y="6208713"/>
            <a:ext cx="51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-10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Line 2"/>
          <p:cNvSpPr>
            <a:spLocks noChangeShapeType="1"/>
          </p:cNvSpPr>
          <p:nvPr/>
        </p:nvSpPr>
        <p:spPr bwMode="auto">
          <a:xfrm>
            <a:off x="4495800" y="1447800"/>
            <a:ext cx="0" cy="541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>
            <a:off x="1447800" y="4114800"/>
            <a:ext cx="5943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Graphing Points</a:t>
            </a:r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4800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5029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52578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5486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>
            <a:off x="57150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5943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6172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64008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68580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>
            <a:off x="6629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5546725" y="46085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6613525" y="45323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>
            <a:off x="2438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>
            <a:off x="26670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7" name="Line 19"/>
          <p:cNvSpPr>
            <a:spLocks noChangeShapeType="1"/>
          </p:cNvSpPr>
          <p:nvPr/>
        </p:nvSpPr>
        <p:spPr bwMode="auto">
          <a:xfrm>
            <a:off x="2895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>
            <a:off x="33528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9" name="Line 21"/>
          <p:cNvSpPr>
            <a:spLocks noChangeShapeType="1"/>
          </p:cNvSpPr>
          <p:nvPr/>
        </p:nvSpPr>
        <p:spPr bwMode="auto">
          <a:xfrm>
            <a:off x="3124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0" name="Line 22"/>
          <p:cNvSpPr>
            <a:spLocks noChangeShapeType="1"/>
          </p:cNvSpPr>
          <p:nvPr/>
        </p:nvSpPr>
        <p:spPr bwMode="auto">
          <a:xfrm>
            <a:off x="3581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1" name="Line 23"/>
          <p:cNvSpPr>
            <a:spLocks noChangeShapeType="1"/>
          </p:cNvSpPr>
          <p:nvPr/>
        </p:nvSpPr>
        <p:spPr bwMode="auto">
          <a:xfrm>
            <a:off x="38100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2" name="Line 24"/>
          <p:cNvSpPr>
            <a:spLocks noChangeShapeType="1"/>
          </p:cNvSpPr>
          <p:nvPr/>
        </p:nvSpPr>
        <p:spPr bwMode="auto">
          <a:xfrm>
            <a:off x="4267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3" name="Line 25"/>
          <p:cNvSpPr>
            <a:spLocks noChangeShapeType="1"/>
          </p:cNvSpPr>
          <p:nvPr/>
        </p:nvSpPr>
        <p:spPr bwMode="auto">
          <a:xfrm>
            <a:off x="4038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3200400" y="45720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-5</a:t>
            </a:r>
          </a:p>
        </p:txBody>
      </p:sp>
      <p:sp>
        <p:nvSpPr>
          <p:cNvPr id="37915" name="Line 27"/>
          <p:cNvSpPr>
            <a:spLocks noChangeShapeType="1"/>
          </p:cNvSpPr>
          <p:nvPr/>
        </p:nvSpPr>
        <p:spPr bwMode="auto">
          <a:xfrm>
            <a:off x="22098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6" name="Line 28"/>
          <p:cNvSpPr>
            <a:spLocks noChangeShapeType="1"/>
          </p:cNvSpPr>
          <p:nvPr/>
        </p:nvSpPr>
        <p:spPr bwMode="auto">
          <a:xfrm>
            <a:off x="1981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7" name="Text Box 29"/>
          <p:cNvSpPr txBox="1">
            <a:spLocks noChangeArrowheads="1"/>
          </p:cNvSpPr>
          <p:nvPr/>
        </p:nvSpPr>
        <p:spPr bwMode="auto">
          <a:xfrm>
            <a:off x="1981200" y="4572000"/>
            <a:ext cx="51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-10</a:t>
            </a:r>
          </a:p>
        </p:txBody>
      </p:sp>
      <p:sp>
        <p:nvSpPr>
          <p:cNvPr id="37918" name="Line 30"/>
          <p:cNvSpPr>
            <a:spLocks noChangeShapeType="1"/>
          </p:cNvSpPr>
          <p:nvPr/>
        </p:nvSpPr>
        <p:spPr bwMode="auto">
          <a:xfrm>
            <a:off x="4343400" y="3886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9" name="Line 31"/>
          <p:cNvSpPr>
            <a:spLocks noChangeShapeType="1"/>
          </p:cNvSpPr>
          <p:nvPr/>
        </p:nvSpPr>
        <p:spPr bwMode="auto">
          <a:xfrm>
            <a:off x="4343400" y="3657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0" name="Line 32"/>
          <p:cNvSpPr>
            <a:spLocks noChangeShapeType="1"/>
          </p:cNvSpPr>
          <p:nvPr/>
        </p:nvSpPr>
        <p:spPr bwMode="auto">
          <a:xfrm>
            <a:off x="4343400" y="3429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1" name="Line 33"/>
          <p:cNvSpPr>
            <a:spLocks noChangeShapeType="1"/>
          </p:cNvSpPr>
          <p:nvPr/>
        </p:nvSpPr>
        <p:spPr bwMode="auto">
          <a:xfrm>
            <a:off x="4343400" y="3200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2" name="Line 34"/>
          <p:cNvSpPr>
            <a:spLocks noChangeShapeType="1"/>
          </p:cNvSpPr>
          <p:nvPr/>
        </p:nvSpPr>
        <p:spPr bwMode="auto">
          <a:xfrm>
            <a:off x="4343400" y="2971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3" name="Line 35"/>
          <p:cNvSpPr>
            <a:spLocks noChangeShapeType="1"/>
          </p:cNvSpPr>
          <p:nvPr/>
        </p:nvSpPr>
        <p:spPr bwMode="auto">
          <a:xfrm>
            <a:off x="4343400" y="2743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4" name="Line 36"/>
          <p:cNvSpPr>
            <a:spLocks noChangeShapeType="1"/>
          </p:cNvSpPr>
          <p:nvPr/>
        </p:nvSpPr>
        <p:spPr bwMode="auto">
          <a:xfrm>
            <a:off x="4343400" y="2514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5" name="Line 37"/>
          <p:cNvSpPr>
            <a:spLocks noChangeShapeType="1"/>
          </p:cNvSpPr>
          <p:nvPr/>
        </p:nvSpPr>
        <p:spPr bwMode="auto">
          <a:xfrm>
            <a:off x="4343400" y="2286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6" name="Line 38"/>
          <p:cNvSpPr>
            <a:spLocks noChangeShapeType="1"/>
          </p:cNvSpPr>
          <p:nvPr/>
        </p:nvSpPr>
        <p:spPr bwMode="auto">
          <a:xfrm>
            <a:off x="4343400" y="2057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7" name="Line 39"/>
          <p:cNvSpPr>
            <a:spLocks noChangeShapeType="1"/>
          </p:cNvSpPr>
          <p:nvPr/>
        </p:nvSpPr>
        <p:spPr bwMode="auto">
          <a:xfrm>
            <a:off x="4343400" y="1828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8" name="Line 40"/>
          <p:cNvSpPr>
            <a:spLocks noChangeShapeType="1"/>
          </p:cNvSpPr>
          <p:nvPr/>
        </p:nvSpPr>
        <p:spPr bwMode="auto">
          <a:xfrm>
            <a:off x="4343400" y="6400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9" name="Line 41"/>
          <p:cNvSpPr>
            <a:spLocks noChangeShapeType="1"/>
          </p:cNvSpPr>
          <p:nvPr/>
        </p:nvSpPr>
        <p:spPr bwMode="auto">
          <a:xfrm>
            <a:off x="4343400" y="6172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0" name="Line 42"/>
          <p:cNvSpPr>
            <a:spLocks noChangeShapeType="1"/>
          </p:cNvSpPr>
          <p:nvPr/>
        </p:nvSpPr>
        <p:spPr bwMode="auto">
          <a:xfrm>
            <a:off x="4343400" y="5943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1" name="Line 43"/>
          <p:cNvSpPr>
            <a:spLocks noChangeShapeType="1"/>
          </p:cNvSpPr>
          <p:nvPr/>
        </p:nvSpPr>
        <p:spPr bwMode="auto">
          <a:xfrm>
            <a:off x="4343400" y="5715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2" name="Line 44"/>
          <p:cNvSpPr>
            <a:spLocks noChangeShapeType="1"/>
          </p:cNvSpPr>
          <p:nvPr/>
        </p:nvSpPr>
        <p:spPr bwMode="auto">
          <a:xfrm>
            <a:off x="4343400" y="5486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3" name="Line 45"/>
          <p:cNvSpPr>
            <a:spLocks noChangeShapeType="1"/>
          </p:cNvSpPr>
          <p:nvPr/>
        </p:nvSpPr>
        <p:spPr bwMode="auto">
          <a:xfrm>
            <a:off x="4343400" y="5257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4" name="Line 46"/>
          <p:cNvSpPr>
            <a:spLocks noChangeShapeType="1"/>
          </p:cNvSpPr>
          <p:nvPr/>
        </p:nvSpPr>
        <p:spPr bwMode="auto">
          <a:xfrm>
            <a:off x="4343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5" name="Line 47"/>
          <p:cNvSpPr>
            <a:spLocks noChangeShapeType="1"/>
          </p:cNvSpPr>
          <p:nvPr/>
        </p:nvSpPr>
        <p:spPr bwMode="auto">
          <a:xfrm>
            <a:off x="4343400" y="4800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6" name="Line 48"/>
          <p:cNvSpPr>
            <a:spLocks noChangeShapeType="1"/>
          </p:cNvSpPr>
          <p:nvPr/>
        </p:nvSpPr>
        <p:spPr bwMode="auto">
          <a:xfrm>
            <a:off x="4343400" y="4572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7" name="Line 49"/>
          <p:cNvSpPr>
            <a:spLocks noChangeShapeType="1"/>
          </p:cNvSpPr>
          <p:nvPr/>
        </p:nvSpPr>
        <p:spPr bwMode="auto">
          <a:xfrm>
            <a:off x="4343400" y="4343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8" name="Text Box 50"/>
          <p:cNvSpPr txBox="1">
            <a:spLocks noChangeArrowheads="1"/>
          </p:cNvSpPr>
          <p:nvPr/>
        </p:nvSpPr>
        <p:spPr bwMode="auto">
          <a:xfrm>
            <a:off x="4937125" y="16367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37939" name="Text Box 51"/>
          <p:cNvSpPr txBox="1">
            <a:spLocks noChangeArrowheads="1"/>
          </p:cNvSpPr>
          <p:nvPr/>
        </p:nvSpPr>
        <p:spPr bwMode="auto">
          <a:xfrm>
            <a:off x="4860925" y="2779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37940" name="Text Box 52"/>
          <p:cNvSpPr txBox="1">
            <a:spLocks noChangeArrowheads="1"/>
          </p:cNvSpPr>
          <p:nvPr/>
        </p:nvSpPr>
        <p:spPr bwMode="auto">
          <a:xfrm>
            <a:off x="4784725" y="506571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-5</a:t>
            </a:r>
          </a:p>
        </p:txBody>
      </p:sp>
      <p:sp>
        <p:nvSpPr>
          <p:cNvPr id="37941" name="Text Box 53"/>
          <p:cNvSpPr txBox="1">
            <a:spLocks noChangeArrowheads="1"/>
          </p:cNvSpPr>
          <p:nvPr/>
        </p:nvSpPr>
        <p:spPr bwMode="auto">
          <a:xfrm>
            <a:off x="4784725" y="6208713"/>
            <a:ext cx="51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-10</a:t>
            </a:r>
          </a:p>
        </p:txBody>
      </p:sp>
      <p:sp>
        <p:nvSpPr>
          <p:cNvPr id="37942" name="Text Box 54"/>
          <p:cNvSpPr txBox="1">
            <a:spLocks noChangeArrowheads="1"/>
          </p:cNvSpPr>
          <p:nvPr/>
        </p:nvSpPr>
        <p:spPr bwMode="auto">
          <a:xfrm>
            <a:off x="457200" y="1524000"/>
            <a:ext cx="31559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Graph the following points:</a:t>
            </a:r>
          </a:p>
          <a:p>
            <a:r>
              <a:rPr lang="en-US" b="1"/>
              <a:t>A</a:t>
            </a:r>
            <a:r>
              <a:rPr lang="en-US" b="1">
                <a:sym typeface="Wingdings" pitchFamily="2" charset="2"/>
              </a:rPr>
              <a:t> (2, 5)</a:t>
            </a:r>
          </a:p>
          <a:p>
            <a:r>
              <a:rPr lang="en-US" b="1">
                <a:sym typeface="Wingdings" pitchFamily="2" charset="2"/>
              </a:rPr>
              <a:t>B (-5, -3)</a:t>
            </a:r>
          </a:p>
          <a:p>
            <a:r>
              <a:rPr lang="en-US" b="1">
                <a:sym typeface="Wingdings" pitchFamily="2" charset="2"/>
              </a:rPr>
              <a:t>C (4, -6)</a:t>
            </a:r>
          </a:p>
          <a:p>
            <a:r>
              <a:rPr lang="en-US" b="1">
                <a:sym typeface="Wingdings" pitchFamily="2" charset="2"/>
              </a:rPr>
              <a:t>D (-4, 0)</a:t>
            </a:r>
            <a:endParaRPr lang="en-US" b="1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Line 2"/>
          <p:cNvSpPr>
            <a:spLocks noChangeShapeType="1"/>
          </p:cNvSpPr>
          <p:nvPr/>
        </p:nvSpPr>
        <p:spPr bwMode="auto">
          <a:xfrm>
            <a:off x="4495800" y="1447800"/>
            <a:ext cx="0" cy="541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447800" y="4114800"/>
            <a:ext cx="5943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Graphing Points</a:t>
            </a:r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4800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5029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52578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5486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>
            <a:off x="57150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5943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>
            <a:off x="6172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>
            <a:off x="64008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>
            <a:off x="68580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6629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5546725" y="46085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6613525" y="45323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>
            <a:off x="2438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0" name="Line 18"/>
          <p:cNvSpPr>
            <a:spLocks noChangeShapeType="1"/>
          </p:cNvSpPr>
          <p:nvPr/>
        </p:nvSpPr>
        <p:spPr bwMode="auto">
          <a:xfrm>
            <a:off x="26670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1" name="Line 19"/>
          <p:cNvSpPr>
            <a:spLocks noChangeShapeType="1"/>
          </p:cNvSpPr>
          <p:nvPr/>
        </p:nvSpPr>
        <p:spPr bwMode="auto">
          <a:xfrm>
            <a:off x="2895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2" name="Line 20"/>
          <p:cNvSpPr>
            <a:spLocks noChangeShapeType="1"/>
          </p:cNvSpPr>
          <p:nvPr/>
        </p:nvSpPr>
        <p:spPr bwMode="auto">
          <a:xfrm>
            <a:off x="33528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3" name="Line 21"/>
          <p:cNvSpPr>
            <a:spLocks noChangeShapeType="1"/>
          </p:cNvSpPr>
          <p:nvPr/>
        </p:nvSpPr>
        <p:spPr bwMode="auto">
          <a:xfrm>
            <a:off x="3124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4" name="Line 22"/>
          <p:cNvSpPr>
            <a:spLocks noChangeShapeType="1"/>
          </p:cNvSpPr>
          <p:nvPr/>
        </p:nvSpPr>
        <p:spPr bwMode="auto">
          <a:xfrm>
            <a:off x="3581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5" name="Line 23"/>
          <p:cNvSpPr>
            <a:spLocks noChangeShapeType="1"/>
          </p:cNvSpPr>
          <p:nvPr/>
        </p:nvSpPr>
        <p:spPr bwMode="auto">
          <a:xfrm>
            <a:off x="38100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6" name="Line 24"/>
          <p:cNvSpPr>
            <a:spLocks noChangeShapeType="1"/>
          </p:cNvSpPr>
          <p:nvPr/>
        </p:nvSpPr>
        <p:spPr bwMode="auto">
          <a:xfrm>
            <a:off x="4267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7" name="Line 25"/>
          <p:cNvSpPr>
            <a:spLocks noChangeShapeType="1"/>
          </p:cNvSpPr>
          <p:nvPr/>
        </p:nvSpPr>
        <p:spPr bwMode="auto">
          <a:xfrm>
            <a:off x="4038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3200400" y="45720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-5</a:t>
            </a:r>
          </a:p>
        </p:txBody>
      </p:sp>
      <p:sp>
        <p:nvSpPr>
          <p:cNvPr id="38939" name="Line 27"/>
          <p:cNvSpPr>
            <a:spLocks noChangeShapeType="1"/>
          </p:cNvSpPr>
          <p:nvPr/>
        </p:nvSpPr>
        <p:spPr bwMode="auto">
          <a:xfrm>
            <a:off x="22098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0" name="Line 28"/>
          <p:cNvSpPr>
            <a:spLocks noChangeShapeType="1"/>
          </p:cNvSpPr>
          <p:nvPr/>
        </p:nvSpPr>
        <p:spPr bwMode="auto">
          <a:xfrm>
            <a:off x="1981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1" name="Text Box 29"/>
          <p:cNvSpPr txBox="1">
            <a:spLocks noChangeArrowheads="1"/>
          </p:cNvSpPr>
          <p:nvPr/>
        </p:nvSpPr>
        <p:spPr bwMode="auto">
          <a:xfrm>
            <a:off x="1981200" y="4572000"/>
            <a:ext cx="51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-10</a:t>
            </a:r>
          </a:p>
        </p:txBody>
      </p:sp>
      <p:sp>
        <p:nvSpPr>
          <p:cNvPr id="38942" name="Line 30"/>
          <p:cNvSpPr>
            <a:spLocks noChangeShapeType="1"/>
          </p:cNvSpPr>
          <p:nvPr/>
        </p:nvSpPr>
        <p:spPr bwMode="auto">
          <a:xfrm>
            <a:off x="4343400" y="3886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3" name="Line 31"/>
          <p:cNvSpPr>
            <a:spLocks noChangeShapeType="1"/>
          </p:cNvSpPr>
          <p:nvPr/>
        </p:nvSpPr>
        <p:spPr bwMode="auto">
          <a:xfrm>
            <a:off x="4343400" y="3657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4" name="Line 32"/>
          <p:cNvSpPr>
            <a:spLocks noChangeShapeType="1"/>
          </p:cNvSpPr>
          <p:nvPr/>
        </p:nvSpPr>
        <p:spPr bwMode="auto">
          <a:xfrm>
            <a:off x="4343400" y="3429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5" name="Line 33"/>
          <p:cNvSpPr>
            <a:spLocks noChangeShapeType="1"/>
          </p:cNvSpPr>
          <p:nvPr/>
        </p:nvSpPr>
        <p:spPr bwMode="auto">
          <a:xfrm>
            <a:off x="4343400" y="3200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6" name="Line 34"/>
          <p:cNvSpPr>
            <a:spLocks noChangeShapeType="1"/>
          </p:cNvSpPr>
          <p:nvPr/>
        </p:nvSpPr>
        <p:spPr bwMode="auto">
          <a:xfrm>
            <a:off x="4343400" y="2971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7" name="Line 35"/>
          <p:cNvSpPr>
            <a:spLocks noChangeShapeType="1"/>
          </p:cNvSpPr>
          <p:nvPr/>
        </p:nvSpPr>
        <p:spPr bwMode="auto">
          <a:xfrm>
            <a:off x="4343400" y="2743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8" name="Line 36"/>
          <p:cNvSpPr>
            <a:spLocks noChangeShapeType="1"/>
          </p:cNvSpPr>
          <p:nvPr/>
        </p:nvSpPr>
        <p:spPr bwMode="auto">
          <a:xfrm>
            <a:off x="4343400" y="2514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9" name="Line 37"/>
          <p:cNvSpPr>
            <a:spLocks noChangeShapeType="1"/>
          </p:cNvSpPr>
          <p:nvPr/>
        </p:nvSpPr>
        <p:spPr bwMode="auto">
          <a:xfrm>
            <a:off x="4343400" y="2286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0" name="Line 38"/>
          <p:cNvSpPr>
            <a:spLocks noChangeShapeType="1"/>
          </p:cNvSpPr>
          <p:nvPr/>
        </p:nvSpPr>
        <p:spPr bwMode="auto">
          <a:xfrm>
            <a:off x="4343400" y="2057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1" name="Line 39"/>
          <p:cNvSpPr>
            <a:spLocks noChangeShapeType="1"/>
          </p:cNvSpPr>
          <p:nvPr/>
        </p:nvSpPr>
        <p:spPr bwMode="auto">
          <a:xfrm>
            <a:off x="4343400" y="1828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2" name="Line 40"/>
          <p:cNvSpPr>
            <a:spLocks noChangeShapeType="1"/>
          </p:cNvSpPr>
          <p:nvPr/>
        </p:nvSpPr>
        <p:spPr bwMode="auto">
          <a:xfrm>
            <a:off x="4343400" y="6400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3" name="Line 41"/>
          <p:cNvSpPr>
            <a:spLocks noChangeShapeType="1"/>
          </p:cNvSpPr>
          <p:nvPr/>
        </p:nvSpPr>
        <p:spPr bwMode="auto">
          <a:xfrm>
            <a:off x="4343400" y="6172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4" name="Line 42"/>
          <p:cNvSpPr>
            <a:spLocks noChangeShapeType="1"/>
          </p:cNvSpPr>
          <p:nvPr/>
        </p:nvSpPr>
        <p:spPr bwMode="auto">
          <a:xfrm>
            <a:off x="4343400" y="5943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5" name="Line 43"/>
          <p:cNvSpPr>
            <a:spLocks noChangeShapeType="1"/>
          </p:cNvSpPr>
          <p:nvPr/>
        </p:nvSpPr>
        <p:spPr bwMode="auto">
          <a:xfrm>
            <a:off x="4343400" y="5715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6" name="Line 44"/>
          <p:cNvSpPr>
            <a:spLocks noChangeShapeType="1"/>
          </p:cNvSpPr>
          <p:nvPr/>
        </p:nvSpPr>
        <p:spPr bwMode="auto">
          <a:xfrm>
            <a:off x="4343400" y="5486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7" name="Line 45"/>
          <p:cNvSpPr>
            <a:spLocks noChangeShapeType="1"/>
          </p:cNvSpPr>
          <p:nvPr/>
        </p:nvSpPr>
        <p:spPr bwMode="auto">
          <a:xfrm>
            <a:off x="4343400" y="5257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8" name="Line 46"/>
          <p:cNvSpPr>
            <a:spLocks noChangeShapeType="1"/>
          </p:cNvSpPr>
          <p:nvPr/>
        </p:nvSpPr>
        <p:spPr bwMode="auto">
          <a:xfrm>
            <a:off x="4343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9" name="Line 47"/>
          <p:cNvSpPr>
            <a:spLocks noChangeShapeType="1"/>
          </p:cNvSpPr>
          <p:nvPr/>
        </p:nvSpPr>
        <p:spPr bwMode="auto">
          <a:xfrm>
            <a:off x="4343400" y="4800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0" name="Line 48"/>
          <p:cNvSpPr>
            <a:spLocks noChangeShapeType="1"/>
          </p:cNvSpPr>
          <p:nvPr/>
        </p:nvSpPr>
        <p:spPr bwMode="auto">
          <a:xfrm>
            <a:off x="4343400" y="4572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1" name="Line 49"/>
          <p:cNvSpPr>
            <a:spLocks noChangeShapeType="1"/>
          </p:cNvSpPr>
          <p:nvPr/>
        </p:nvSpPr>
        <p:spPr bwMode="auto">
          <a:xfrm>
            <a:off x="4343400" y="4343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2" name="Text Box 50"/>
          <p:cNvSpPr txBox="1">
            <a:spLocks noChangeArrowheads="1"/>
          </p:cNvSpPr>
          <p:nvPr/>
        </p:nvSpPr>
        <p:spPr bwMode="auto">
          <a:xfrm>
            <a:off x="4937125" y="16367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38963" name="Text Box 51"/>
          <p:cNvSpPr txBox="1">
            <a:spLocks noChangeArrowheads="1"/>
          </p:cNvSpPr>
          <p:nvPr/>
        </p:nvSpPr>
        <p:spPr bwMode="auto">
          <a:xfrm>
            <a:off x="4860925" y="2779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38964" name="Text Box 52"/>
          <p:cNvSpPr txBox="1">
            <a:spLocks noChangeArrowheads="1"/>
          </p:cNvSpPr>
          <p:nvPr/>
        </p:nvSpPr>
        <p:spPr bwMode="auto">
          <a:xfrm>
            <a:off x="4784725" y="506571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-5</a:t>
            </a:r>
          </a:p>
        </p:txBody>
      </p:sp>
      <p:sp>
        <p:nvSpPr>
          <p:cNvPr id="38965" name="Text Box 53"/>
          <p:cNvSpPr txBox="1">
            <a:spLocks noChangeArrowheads="1"/>
          </p:cNvSpPr>
          <p:nvPr/>
        </p:nvSpPr>
        <p:spPr bwMode="auto">
          <a:xfrm>
            <a:off x="4784725" y="6208713"/>
            <a:ext cx="51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-10</a:t>
            </a:r>
          </a:p>
        </p:txBody>
      </p:sp>
      <p:sp>
        <p:nvSpPr>
          <p:cNvPr id="38966" name="Text Box 54"/>
          <p:cNvSpPr txBox="1">
            <a:spLocks noChangeArrowheads="1"/>
          </p:cNvSpPr>
          <p:nvPr/>
        </p:nvSpPr>
        <p:spPr bwMode="auto">
          <a:xfrm>
            <a:off x="457200" y="1524000"/>
            <a:ext cx="31559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Graph the following points:</a:t>
            </a:r>
          </a:p>
          <a:p>
            <a:r>
              <a:rPr lang="en-US" b="1"/>
              <a:t>A</a:t>
            </a:r>
            <a:r>
              <a:rPr lang="en-US" b="1">
                <a:sym typeface="Wingdings" pitchFamily="2" charset="2"/>
              </a:rPr>
              <a:t> (2, 5)</a:t>
            </a:r>
          </a:p>
          <a:p>
            <a:r>
              <a:rPr lang="en-US" b="1">
                <a:sym typeface="Wingdings" pitchFamily="2" charset="2"/>
              </a:rPr>
              <a:t>B (-5, -3)</a:t>
            </a:r>
          </a:p>
          <a:p>
            <a:r>
              <a:rPr lang="en-US" b="1">
                <a:sym typeface="Wingdings" pitchFamily="2" charset="2"/>
              </a:rPr>
              <a:t>C (4, -6)</a:t>
            </a:r>
          </a:p>
          <a:p>
            <a:r>
              <a:rPr lang="en-US" b="1">
                <a:sym typeface="Wingdings" pitchFamily="2" charset="2"/>
              </a:rPr>
              <a:t>D (-4, 0)</a:t>
            </a:r>
            <a:endParaRPr lang="en-US" b="1"/>
          </a:p>
        </p:txBody>
      </p:sp>
      <p:sp>
        <p:nvSpPr>
          <p:cNvPr id="38967" name="Oval 55"/>
          <p:cNvSpPr>
            <a:spLocks noChangeArrowheads="1"/>
          </p:cNvSpPr>
          <p:nvPr/>
        </p:nvSpPr>
        <p:spPr bwMode="auto">
          <a:xfrm>
            <a:off x="4953000" y="2895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71" name="Text Box 59"/>
          <p:cNvSpPr txBox="1">
            <a:spLocks noChangeArrowheads="1"/>
          </p:cNvSpPr>
          <p:nvPr/>
        </p:nvSpPr>
        <p:spPr bwMode="auto">
          <a:xfrm>
            <a:off x="5165725" y="28559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Line 2"/>
          <p:cNvSpPr>
            <a:spLocks noChangeShapeType="1"/>
          </p:cNvSpPr>
          <p:nvPr/>
        </p:nvSpPr>
        <p:spPr bwMode="auto">
          <a:xfrm>
            <a:off x="4495800" y="1447800"/>
            <a:ext cx="0" cy="541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>
            <a:off x="1447800" y="4114800"/>
            <a:ext cx="5943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Graphing Points</a:t>
            </a:r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4800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>
            <a:off x="5029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52578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5486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57150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>
            <a:off x="5943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>
            <a:off x="6172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64008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>
            <a:off x="68580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>
            <a:off x="6629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5546725" y="46085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6613525" y="45323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39953" name="Line 17"/>
          <p:cNvSpPr>
            <a:spLocks noChangeShapeType="1"/>
          </p:cNvSpPr>
          <p:nvPr/>
        </p:nvSpPr>
        <p:spPr bwMode="auto">
          <a:xfrm>
            <a:off x="2438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>
            <a:off x="26670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5" name="Line 19"/>
          <p:cNvSpPr>
            <a:spLocks noChangeShapeType="1"/>
          </p:cNvSpPr>
          <p:nvPr/>
        </p:nvSpPr>
        <p:spPr bwMode="auto">
          <a:xfrm>
            <a:off x="2895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6" name="Line 20"/>
          <p:cNvSpPr>
            <a:spLocks noChangeShapeType="1"/>
          </p:cNvSpPr>
          <p:nvPr/>
        </p:nvSpPr>
        <p:spPr bwMode="auto">
          <a:xfrm>
            <a:off x="33528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7" name="Line 21"/>
          <p:cNvSpPr>
            <a:spLocks noChangeShapeType="1"/>
          </p:cNvSpPr>
          <p:nvPr/>
        </p:nvSpPr>
        <p:spPr bwMode="auto">
          <a:xfrm>
            <a:off x="3124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8" name="Line 22"/>
          <p:cNvSpPr>
            <a:spLocks noChangeShapeType="1"/>
          </p:cNvSpPr>
          <p:nvPr/>
        </p:nvSpPr>
        <p:spPr bwMode="auto">
          <a:xfrm>
            <a:off x="3581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9" name="Line 23"/>
          <p:cNvSpPr>
            <a:spLocks noChangeShapeType="1"/>
          </p:cNvSpPr>
          <p:nvPr/>
        </p:nvSpPr>
        <p:spPr bwMode="auto">
          <a:xfrm>
            <a:off x="38100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0" name="Line 24"/>
          <p:cNvSpPr>
            <a:spLocks noChangeShapeType="1"/>
          </p:cNvSpPr>
          <p:nvPr/>
        </p:nvSpPr>
        <p:spPr bwMode="auto">
          <a:xfrm>
            <a:off x="4267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1" name="Line 25"/>
          <p:cNvSpPr>
            <a:spLocks noChangeShapeType="1"/>
          </p:cNvSpPr>
          <p:nvPr/>
        </p:nvSpPr>
        <p:spPr bwMode="auto">
          <a:xfrm>
            <a:off x="4038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auto">
          <a:xfrm>
            <a:off x="3200400" y="45720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-5</a:t>
            </a:r>
          </a:p>
        </p:txBody>
      </p:sp>
      <p:sp>
        <p:nvSpPr>
          <p:cNvPr id="39963" name="Line 27"/>
          <p:cNvSpPr>
            <a:spLocks noChangeShapeType="1"/>
          </p:cNvSpPr>
          <p:nvPr/>
        </p:nvSpPr>
        <p:spPr bwMode="auto">
          <a:xfrm>
            <a:off x="22098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4" name="Line 28"/>
          <p:cNvSpPr>
            <a:spLocks noChangeShapeType="1"/>
          </p:cNvSpPr>
          <p:nvPr/>
        </p:nvSpPr>
        <p:spPr bwMode="auto">
          <a:xfrm>
            <a:off x="1981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5" name="Text Box 29"/>
          <p:cNvSpPr txBox="1">
            <a:spLocks noChangeArrowheads="1"/>
          </p:cNvSpPr>
          <p:nvPr/>
        </p:nvSpPr>
        <p:spPr bwMode="auto">
          <a:xfrm>
            <a:off x="1981200" y="4572000"/>
            <a:ext cx="51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-10</a:t>
            </a:r>
          </a:p>
        </p:txBody>
      </p:sp>
      <p:sp>
        <p:nvSpPr>
          <p:cNvPr id="39966" name="Line 30"/>
          <p:cNvSpPr>
            <a:spLocks noChangeShapeType="1"/>
          </p:cNvSpPr>
          <p:nvPr/>
        </p:nvSpPr>
        <p:spPr bwMode="auto">
          <a:xfrm>
            <a:off x="4343400" y="3886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7" name="Line 31"/>
          <p:cNvSpPr>
            <a:spLocks noChangeShapeType="1"/>
          </p:cNvSpPr>
          <p:nvPr/>
        </p:nvSpPr>
        <p:spPr bwMode="auto">
          <a:xfrm>
            <a:off x="4343400" y="3657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8" name="Line 32"/>
          <p:cNvSpPr>
            <a:spLocks noChangeShapeType="1"/>
          </p:cNvSpPr>
          <p:nvPr/>
        </p:nvSpPr>
        <p:spPr bwMode="auto">
          <a:xfrm>
            <a:off x="4343400" y="3429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9" name="Line 33"/>
          <p:cNvSpPr>
            <a:spLocks noChangeShapeType="1"/>
          </p:cNvSpPr>
          <p:nvPr/>
        </p:nvSpPr>
        <p:spPr bwMode="auto">
          <a:xfrm>
            <a:off x="4343400" y="3200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0" name="Line 34"/>
          <p:cNvSpPr>
            <a:spLocks noChangeShapeType="1"/>
          </p:cNvSpPr>
          <p:nvPr/>
        </p:nvSpPr>
        <p:spPr bwMode="auto">
          <a:xfrm>
            <a:off x="4343400" y="2971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1" name="Line 35"/>
          <p:cNvSpPr>
            <a:spLocks noChangeShapeType="1"/>
          </p:cNvSpPr>
          <p:nvPr/>
        </p:nvSpPr>
        <p:spPr bwMode="auto">
          <a:xfrm>
            <a:off x="4343400" y="2743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2" name="Line 36"/>
          <p:cNvSpPr>
            <a:spLocks noChangeShapeType="1"/>
          </p:cNvSpPr>
          <p:nvPr/>
        </p:nvSpPr>
        <p:spPr bwMode="auto">
          <a:xfrm>
            <a:off x="4343400" y="2514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3" name="Line 37"/>
          <p:cNvSpPr>
            <a:spLocks noChangeShapeType="1"/>
          </p:cNvSpPr>
          <p:nvPr/>
        </p:nvSpPr>
        <p:spPr bwMode="auto">
          <a:xfrm>
            <a:off x="4343400" y="2286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4" name="Line 38"/>
          <p:cNvSpPr>
            <a:spLocks noChangeShapeType="1"/>
          </p:cNvSpPr>
          <p:nvPr/>
        </p:nvSpPr>
        <p:spPr bwMode="auto">
          <a:xfrm>
            <a:off x="4343400" y="2057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5" name="Line 39"/>
          <p:cNvSpPr>
            <a:spLocks noChangeShapeType="1"/>
          </p:cNvSpPr>
          <p:nvPr/>
        </p:nvSpPr>
        <p:spPr bwMode="auto">
          <a:xfrm>
            <a:off x="4343400" y="1828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6" name="Line 40"/>
          <p:cNvSpPr>
            <a:spLocks noChangeShapeType="1"/>
          </p:cNvSpPr>
          <p:nvPr/>
        </p:nvSpPr>
        <p:spPr bwMode="auto">
          <a:xfrm>
            <a:off x="4343400" y="6400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7" name="Line 41"/>
          <p:cNvSpPr>
            <a:spLocks noChangeShapeType="1"/>
          </p:cNvSpPr>
          <p:nvPr/>
        </p:nvSpPr>
        <p:spPr bwMode="auto">
          <a:xfrm>
            <a:off x="4343400" y="6172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8" name="Line 42"/>
          <p:cNvSpPr>
            <a:spLocks noChangeShapeType="1"/>
          </p:cNvSpPr>
          <p:nvPr/>
        </p:nvSpPr>
        <p:spPr bwMode="auto">
          <a:xfrm>
            <a:off x="4343400" y="5943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9" name="Line 43"/>
          <p:cNvSpPr>
            <a:spLocks noChangeShapeType="1"/>
          </p:cNvSpPr>
          <p:nvPr/>
        </p:nvSpPr>
        <p:spPr bwMode="auto">
          <a:xfrm>
            <a:off x="4343400" y="5715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0" name="Line 44"/>
          <p:cNvSpPr>
            <a:spLocks noChangeShapeType="1"/>
          </p:cNvSpPr>
          <p:nvPr/>
        </p:nvSpPr>
        <p:spPr bwMode="auto">
          <a:xfrm>
            <a:off x="4343400" y="5486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1" name="Line 45"/>
          <p:cNvSpPr>
            <a:spLocks noChangeShapeType="1"/>
          </p:cNvSpPr>
          <p:nvPr/>
        </p:nvSpPr>
        <p:spPr bwMode="auto">
          <a:xfrm>
            <a:off x="4343400" y="5257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2" name="Line 46"/>
          <p:cNvSpPr>
            <a:spLocks noChangeShapeType="1"/>
          </p:cNvSpPr>
          <p:nvPr/>
        </p:nvSpPr>
        <p:spPr bwMode="auto">
          <a:xfrm>
            <a:off x="4343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3" name="Line 47"/>
          <p:cNvSpPr>
            <a:spLocks noChangeShapeType="1"/>
          </p:cNvSpPr>
          <p:nvPr/>
        </p:nvSpPr>
        <p:spPr bwMode="auto">
          <a:xfrm>
            <a:off x="4343400" y="4800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4" name="Line 48"/>
          <p:cNvSpPr>
            <a:spLocks noChangeShapeType="1"/>
          </p:cNvSpPr>
          <p:nvPr/>
        </p:nvSpPr>
        <p:spPr bwMode="auto">
          <a:xfrm>
            <a:off x="4343400" y="4572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5" name="Line 49"/>
          <p:cNvSpPr>
            <a:spLocks noChangeShapeType="1"/>
          </p:cNvSpPr>
          <p:nvPr/>
        </p:nvSpPr>
        <p:spPr bwMode="auto">
          <a:xfrm>
            <a:off x="4343400" y="4343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6" name="Text Box 50"/>
          <p:cNvSpPr txBox="1">
            <a:spLocks noChangeArrowheads="1"/>
          </p:cNvSpPr>
          <p:nvPr/>
        </p:nvSpPr>
        <p:spPr bwMode="auto">
          <a:xfrm>
            <a:off x="4937125" y="16367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39987" name="Text Box 51"/>
          <p:cNvSpPr txBox="1">
            <a:spLocks noChangeArrowheads="1"/>
          </p:cNvSpPr>
          <p:nvPr/>
        </p:nvSpPr>
        <p:spPr bwMode="auto">
          <a:xfrm>
            <a:off x="4860925" y="2779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39988" name="Text Box 52"/>
          <p:cNvSpPr txBox="1">
            <a:spLocks noChangeArrowheads="1"/>
          </p:cNvSpPr>
          <p:nvPr/>
        </p:nvSpPr>
        <p:spPr bwMode="auto">
          <a:xfrm>
            <a:off x="4784725" y="506571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-5</a:t>
            </a:r>
          </a:p>
        </p:txBody>
      </p:sp>
      <p:sp>
        <p:nvSpPr>
          <p:cNvPr id="39989" name="Text Box 53"/>
          <p:cNvSpPr txBox="1">
            <a:spLocks noChangeArrowheads="1"/>
          </p:cNvSpPr>
          <p:nvPr/>
        </p:nvSpPr>
        <p:spPr bwMode="auto">
          <a:xfrm>
            <a:off x="4784725" y="6208713"/>
            <a:ext cx="51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-10</a:t>
            </a:r>
          </a:p>
        </p:txBody>
      </p:sp>
      <p:sp>
        <p:nvSpPr>
          <p:cNvPr id="39990" name="Text Box 54"/>
          <p:cNvSpPr txBox="1">
            <a:spLocks noChangeArrowheads="1"/>
          </p:cNvSpPr>
          <p:nvPr/>
        </p:nvSpPr>
        <p:spPr bwMode="auto">
          <a:xfrm>
            <a:off x="457200" y="1524000"/>
            <a:ext cx="31559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Graph the following points:</a:t>
            </a:r>
          </a:p>
          <a:p>
            <a:r>
              <a:rPr lang="en-US" b="1"/>
              <a:t>A</a:t>
            </a:r>
            <a:r>
              <a:rPr lang="en-US" b="1">
                <a:sym typeface="Wingdings" pitchFamily="2" charset="2"/>
              </a:rPr>
              <a:t> (2, 5)</a:t>
            </a:r>
          </a:p>
          <a:p>
            <a:r>
              <a:rPr lang="en-US" b="1">
                <a:sym typeface="Wingdings" pitchFamily="2" charset="2"/>
              </a:rPr>
              <a:t>B (-5, -3)</a:t>
            </a:r>
          </a:p>
          <a:p>
            <a:r>
              <a:rPr lang="en-US" b="1">
                <a:sym typeface="Wingdings" pitchFamily="2" charset="2"/>
              </a:rPr>
              <a:t>C (4, -6)</a:t>
            </a:r>
          </a:p>
          <a:p>
            <a:r>
              <a:rPr lang="en-US" b="1">
                <a:sym typeface="Wingdings" pitchFamily="2" charset="2"/>
              </a:rPr>
              <a:t>D (-4, 0)</a:t>
            </a:r>
            <a:endParaRPr lang="en-US" b="1"/>
          </a:p>
        </p:txBody>
      </p:sp>
      <p:sp>
        <p:nvSpPr>
          <p:cNvPr id="39991" name="Oval 55"/>
          <p:cNvSpPr>
            <a:spLocks noChangeArrowheads="1"/>
          </p:cNvSpPr>
          <p:nvPr/>
        </p:nvSpPr>
        <p:spPr bwMode="auto">
          <a:xfrm>
            <a:off x="4953000" y="2895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92" name="Oval 56"/>
          <p:cNvSpPr>
            <a:spLocks noChangeArrowheads="1"/>
          </p:cNvSpPr>
          <p:nvPr/>
        </p:nvSpPr>
        <p:spPr bwMode="auto">
          <a:xfrm>
            <a:off x="3276600" y="4800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95" name="Text Box 59"/>
          <p:cNvSpPr txBox="1">
            <a:spLocks noChangeArrowheads="1"/>
          </p:cNvSpPr>
          <p:nvPr/>
        </p:nvSpPr>
        <p:spPr bwMode="auto">
          <a:xfrm>
            <a:off x="5165725" y="28559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9996" name="Text Box 60"/>
          <p:cNvSpPr txBox="1">
            <a:spLocks noChangeArrowheads="1"/>
          </p:cNvSpPr>
          <p:nvPr/>
        </p:nvSpPr>
        <p:spPr bwMode="auto">
          <a:xfrm>
            <a:off x="3184525" y="50657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Line 2"/>
          <p:cNvSpPr>
            <a:spLocks noChangeShapeType="1"/>
          </p:cNvSpPr>
          <p:nvPr/>
        </p:nvSpPr>
        <p:spPr bwMode="auto">
          <a:xfrm>
            <a:off x="4495800" y="1447800"/>
            <a:ext cx="0" cy="541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3" name="Line 3"/>
          <p:cNvSpPr>
            <a:spLocks noChangeShapeType="1"/>
          </p:cNvSpPr>
          <p:nvPr/>
        </p:nvSpPr>
        <p:spPr bwMode="auto">
          <a:xfrm>
            <a:off x="1447800" y="4114800"/>
            <a:ext cx="5943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Graphing Points</a:t>
            </a:r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4800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5029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>
            <a:off x="52578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5486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>
            <a:off x="57150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>
            <a:off x="5943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6172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>
            <a:off x="64008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>
            <a:off x="68580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>
            <a:off x="6629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5546725" y="46085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6613525" y="45323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>
            <a:off x="2438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>
            <a:off x="26670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9" name="Line 19"/>
          <p:cNvSpPr>
            <a:spLocks noChangeShapeType="1"/>
          </p:cNvSpPr>
          <p:nvPr/>
        </p:nvSpPr>
        <p:spPr bwMode="auto">
          <a:xfrm>
            <a:off x="2895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0" name="Line 20"/>
          <p:cNvSpPr>
            <a:spLocks noChangeShapeType="1"/>
          </p:cNvSpPr>
          <p:nvPr/>
        </p:nvSpPr>
        <p:spPr bwMode="auto">
          <a:xfrm>
            <a:off x="33528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1" name="Line 21"/>
          <p:cNvSpPr>
            <a:spLocks noChangeShapeType="1"/>
          </p:cNvSpPr>
          <p:nvPr/>
        </p:nvSpPr>
        <p:spPr bwMode="auto">
          <a:xfrm>
            <a:off x="3124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2" name="Line 22"/>
          <p:cNvSpPr>
            <a:spLocks noChangeShapeType="1"/>
          </p:cNvSpPr>
          <p:nvPr/>
        </p:nvSpPr>
        <p:spPr bwMode="auto">
          <a:xfrm>
            <a:off x="3581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3" name="Line 23"/>
          <p:cNvSpPr>
            <a:spLocks noChangeShapeType="1"/>
          </p:cNvSpPr>
          <p:nvPr/>
        </p:nvSpPr>
        <p:spPr bwMode="auto">
          <a:xfrm>
            <a:off x="38100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4" name="Line 24"/>
          <p:cNvSpPr>
            <a:spLocks noChangeShapeType="1"/>
          </p:cNvSpPr>
          <p:nvPr/>
        </p:nvSpPr>
        <p:spPr bwMode="auto">
          <a:xfrm>
            <a:off x="4267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5" name="Line 25"/>
          <p:cNvSpPr>
            <a:spLocks noChangeShapeType="1"/>
          </p:cNvSpPr>
          <p:nvPr/>
        </p:nvSpPr>
        <p:spPr bwMode="auto">
          <a:xfrm>
            <a:off x="4038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3200400" y="45720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-5</a:t>
            </a:r>
          </a:p>
        </p:txBody>
      </p:sp>
      <p:sp>
        <p:nvSpPr>
          <p:cNvPr id="40987" name="Line 27"/>
          <p:cNvSpPr>
            <a:spLocks noChangeShapeType="1"/>
          </p:cNvSpPr>
          <p:nvPr/>
        </p:nvSpPr>
        <p:spPr bwMode="auto">
          <a:xfrm>
            <a:off x="22098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8" name="Line 28"/>
          <p:cNvSpPr>
            <a:spLocks noChangeShapeType="1"/>
          </p:cNvSpPr>
          <p:nvPr/>
        </p:nvSpPr>
        <p:spPr bwMode="auto">
          <a:xfrm>
            <a:off x="1981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9" name="Text Box 29"/>
          <p:cNvSpPr txBox="1">
            <a:spLocks noChangeArrowheads="1"/>
          </p:cNvSpPr>
          <p:nvPr/>
        </p:nvSpPr>
        <p:spPr bwMode="auto">
          <a:xfrm>
            <a:off x="1981200" y="4572000"/>
            <a:ext cx="51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-10</a:t>
            </a:r>
          </a:p>
        </p:txBody>
      </p:sp>
      <p:sp>
        <p:nvSpPr>
          <p:cNvPr id="40990" name="Line 30"/>
          <p:cNvSpPr>
            <a:spLocks noChangeShapeType="1"/>
          </p:cNvSpPr>
          <p:nvPr/>
        </p:nvSpPr>
        <p:spPr bwMode="auto">
          <a:xfrm>
            <a:off x="4343400" y="3886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1" name="Line 31"/>
          <p:cNvSpPr>
            <a:spLocks noChangeShapeType="1"/>
          </p:cNvSpPr>
          <p:nvPr/>
        </p:nvSpPr>
        <p:spPr bwMode="auto">
          <a:xfrm>
            <a:off x="4343400" y="3657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2" name="Line 32"/>
          <p:cNvSpPr>
            <a:spLocks noChangeShapeType="1"/>
          </p:cNvSpPr>
          <p:nvPr/>
        </p:nvSpPr>
        <p:spPr bwMode="auto">
          <a:xfrm>
            <a:off x="4343400" y="3429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3" name="Line 33"/>
          <p:cNvSpPr>
            <a:spLocks noChangeShapeType="1"/>
          </p:cNvSpPr>
          <p:nvPr/>
        </p:nvSpPr>
        <p:spPr bwMode="auto">
          <a:xfrm>
            <a:off x="4343400" y="3200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4" name="Line 34"/>
          <p:cNvSpPr>
            <a:spLocks noChangeShapeType="1"/>
          </p:cNvSpPr>
          <p:nvPr/>
        </p:nvSpPr>
        <p:spPr bwMode="auto">
          <a:xfrm>
            <a:off x="4343400" y="2971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5" name="Line 35"/>
          <p:cNvSpPr>
            <a:spLocks noChangeShapeType="1"/>
          </p:cNvSpPr>
          <p:nvPr/>
        </p:nvSpPr>
        <p:spPr bwMode="auto">
          <a:xfrm>
            <a:off x="4343400" y="2743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6" name="Line 36"/>
          <p:cNvSpPr>
            <a:spLocks noChangeShapeType="1"/>
          </p:cNvSpPr>
          <p:nvPr/>
        </p:nvSpPr>
        <p:spPr bwMode="auto">
          <a:xfrm>
            <a:off x="4343400" y="2514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7" name="Line 37"/>
          <p:cNvSpPr>
            <a:spLocks noChangeShapeType="1"/>
          </p:cNvSpPr>
          <p:nvPr/>
        </p:nvSpPr>
        <p:spPr bwMode="auto">
          <a:xfrm>
            <a:off x="4343400" y="2286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8" name="Line 38"/>
          <p:cNvSpPr>
            <a:spLocks noChangeShapeType="1"/>
          </p:cNvSpPr>
          <p:nvPr/>
        </p:nvSpPr>
        <p:spPr bwMode="auto">
          <a:xfrm>
            <a:off x="4343400" y="2057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9" name="Line 39"/>
          <p:cNvSpPr>
            <a:spLocks noChangeShapeType="1"/>
          </p:cNvSpPr>
          <p:nvPr/>
        </p:nvSpPr>
        <p:spPr bwMode="auto">
          <a:xfrm>
            <a:off x="4343400" y="1828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0" name="Line 40"/>
          <p:cNvSpPr>
            <a:spLocks noChangeShapeType="1"/>
          </p:cNvSpPr>
          <p:nvPr/>
        </p:nvSpPr>
        <p:spPr bwMode="auto">
          <a:xfrm>
            <a:off x="4343400" y="6400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1" name="Line 41"/>
          <p:cNvSpPr>
            <a:spLocks noChangeShapeType="1"/>
          </p:cNvSpPr>
          <p:nvPr/>
        </p:nvSpPr>
        <p:spPr bwMode="auto">
          <a:xfrm>
            <a:off x="4343400" y="6172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2" name="Line 42"/>
          <p:cNvSpPr>
            <a:spLocks noChangeShapeType="1"/>
          </p:cNvSpPr>
          <p:nvPr/>
        </p:nvSpPr>
        <p:spPr bwMode="auto">
          <a:xfrm>
            <a:off x="4343400" y="5943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3" name="Line 43"/>
          <p:cNvSpPr>
            <a:spLocks noChangeShapeType="1"/>
          </p:cNvSpPr>
          <p:nvPr/>
        </p:nvSpPr>
        <p:spPr bwMode="auto">
          <a:xfrm>
            <a:off x="4343400" y="5715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4" name="Line 44"/>
          <p:cNvSpPr>
            <a:spLocks noChangeShapeType="1"/>
          </p:cNvSpPr>
          <p:nvPr/>
        </p:nvSpPr>
        <p:spPr bwMode="auto">
          <a:xfrm>
            <a:off x="4343400" y="5486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5" name="Line 45"/>
          <p:cNvSpPr>
            <a:spLocks noChangeShapeType="1"/>
          </p:cNvSpPr>
          <p:nvPr/>
        </p:nvSpPr>
        <p:spPr bwMode="auto">
          <a:xfrm>
            <a:off x="4343400" y="5257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6" name="Line 46"/>
          <p:cNvSpPr>
            <a:spLocks noChangeShapeType="1"/>
          </p:cNvSpPr>
          <p:nvPr/>
        </p:nvSpPr>
        <p:spPr bwMode="auto">
          <a:xfrm>
            <a:off x="4343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7" name="Line 47"/>
          <p:cNvSpPr>
            <a:spLocks noChangeShapeType="1"/>
          </p:cNvSpPr>
          <p:nvPr/>
        </p:nvSpPr>
        <p:spPr bwMode="auto">
          <a:xfrm>
            <a:off x="4343400" y="4800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8" name="Line 48"/>
          <p:cNvSpPr>
            <a:spLocks noChangeShapeType="1"/>
          </p:cNvSpPr>
          <p:nvPr/>
        </p:nvSpPr>
        <p:spPr bwMode="auto">
          <a:xfrm>
            <a:off x="4343400" y="4572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9" name="Line 49"/>
          <p:cNvSpPr>
            <a:spLocks noChangeShapeType="1"/>
          </p:cNvSpPr>
          <p:nvPr/>
        </p:nvSpPr>
        <p:spPr bwMode="auto">
          <a:xfrm>
            <a:off x="4343400" y="4343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0" name="Text Box 50"/>
          <p:cNvSpPr txBox="1">
            <a:spLocks noChangeArrowheads="1"/>
          </p:cNvSpPr>
          <p:nvPr/>
        </p:nvSpPr>
        <p:spPr bwMode="auto">
          <a:xfrm>
            <a:off x="4937125" y="16367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41011" name="Text Box 51"/>
          <p:cNvSpPr txBox="1">
            <a:spLocks noChangeArrowheads="1"/>
          </p:cNvSpPr>
          <p:nvPr/>
        </p:nvSpPr>
        <p:spPr bwMode="auto">
          <a:xfrm>
            <a:off x="4860925" y="2779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41012" name="Text Box 52"/>
          <p:cNvSpPr txBox="1">
            <a:spLocks noChangeArrowheads="1"/>
          </p:cNvSpPr>
          <p:nvPr/>
        </p:nvSpPr>
        <p:spPr bwMode="auto">
          <a:xfrm>
            <a:off x="4784725" y="506571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-5</a:t>
            </a:r>
          </a:p>
        </p:txBody>
      </p:sp>
      <p:sp>
        <p:nvSpPr>
          <p:cNvPr id="41013" name="Text Box 53"/>
          <p:cNvSpPr txBox="1">
            <a:spLocks noChangeArrowheads="1"/>
          </p:cNvSpPr>
          <p:nvPr/>
        </p:nvSpPr>
        <p:spPr bwMode="auto">
          <a:xfrm>
            <a:off x="4784725" y="6208713"/>
            <a:ext cx="51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-10</a:t>
            </a:r>
          </a:p>
        </p:txBody>
      </p:sp>
      <p:sp>
        <p:nvSpPr>
          <p:cNvPr id="41014" name="Text Box 54"/>
          <p:cNvSpPr txBox="1">
            <a:spLocks noChangeArrowheads="1"/>
          </p:cNvSpPr>
          <p:nvPr/>
        </p:nvSpPr>
        <p:spPr bwMode="auto">
          <a:xfrm>
            <a:off x="457200" y="1524000"/>
            <a:ext cx="31559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Graph the following points:</a:t>
            </a:r>
          </a:p>
          <a:p>
            <a:r>
              <a:rPr lang="en-US" b="1"/>
              <a:t>A</a:t>
            </a:r>
            <a:r>
              <a:rPr lang="en-US" b="1">
                <a:sym typeface="Wingdings" pitchFamily="2" charset="2"/>
              </a:rPr>
              <a:t> (2, 5)</a:t>
            </a:r>
          </a:p>
          <a:p>
            <a:r>
              <a:rPr lang="en-US" b="1">
                <a:sym typeface="Wingdings" pitchFamily="2" charset="2"/>
              </a:rPr>
              <a:t>B (-5, -3)</a:t>
            </a:r>
          </a:p>
          <a:p>
            <a:r>
              <a:rPr lang="en-US" b="1">
                <a:sym typeface="Wingdings" pitchFamily="2" charset="2"/>
              </a:rPr>
              <a:t>C (4, -6)</a:t>
            </a:r>
          </a:p>
          <a:p>
            <a:r>
              <a:rPr lang="en-US" b="1">
                <a:sym typeface="Wingdings" pitchFamily="2" charset="2"/>
              </a:rPr>
              <a:t>D (-4, 0)</a:t>
            </a:r>
            <a:endParaRPr lang="en-US" b="1"/>
          </a:p>
        </p:txBody>
      </p:sp>
      <p:sp>
        <p:nvSpPr>
          <p:cNvPr id="41015" name="Oval 55"/>
          <p:cNvSpPr>
            <a:spLocks noChangeArrowheads="1"/>
          </p:cNvSpPr>
          <p:nvPr/>
        </p:nvSpPr>
        <p:spPr bwMode="auto">
          <a:xfrm>
            <a:off x="4953000" y="2895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6" name="Oval 56"/>
          <p:cNvSpPr>
            <a:spLocks noChangeArrowheads="1"/>
          </p:cNvSpPr>
          <p:nvPr/>
        </p:nvSpPr>
        <p:spPr bwMode="auto">
          <a:xfrm>
            <a:off x="3276600" y="4800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7" name="Oval 57"/>
          <p:cNvSpPr>
            <a:spLocks noChangeArrowheads="1"/>
          </p:cNvSpPr>
          <p:nvPr/>
        </p:nvSpPr>
        <p:spPr bwMode="auto">
          <a:xfrm>
            <a:off x="5486400" y="5334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9" name="Text Box 59"/>
          <p:cNvSpPr txBox="1">
            <a:spLocks noChangeArrowheads="1"/>
          </p:cNvSpPr>
          <p:nvPr/>
        </p:nvSpPr>
        <p:spPr bwMode="auto">
          <a:xfrm>
            <a:off x="5165725" y="28559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41020" name="Text Box 60"/>
          <p:cNvSpPr txBox="1">
            <a:spLocks noChangeArrowheads="1"/>
          </p:cNvSpPr>
          <p:nvPr/>
        </p:nvSpPr>
        <p:spPr bwMode="auto">
          <a:xfrm>
            <a:off x="3184525" y="50657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41021" name="Text Box 61"/>
          <p:cNvSpPr txBox="1">
            <a:spLocks noChangeArrowheads="1"/>
          </p:cNvSpPr>
          <p:nvPr/>
        </p:nvSpPr>
        <p:spPr bwMode="auto">
          <a:xfrm>
            <a:off x="5622925" y="529431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Line 2"/>
          <p:cNvSpPr>
            <a:spLocks noChangeShapeType="1"/>
          </p:cNvSpPr>
          <p:nvPr/>
        </p:nvSpPr>
        <p:spPr bwMode="auto">
          <a:xfrm>
            <a:off x="4495800" y="1447800"/>
            <a:ext cx="0" cy="541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>
            <a:off x="1447800" y="4114800"/>
            <a:ext cx="5943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Graphing Points</a:t>
            </a:r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4800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5029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52578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5486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57150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>
            <a:off x="5943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>
            <a:off x="6172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64008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68580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>
            <a:off x="6629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5546725" y="46085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6613525" y="45323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>
            <a:off x="2438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>
            <a:off x="26670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>
            <a:off x="2895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>
            <a:off x="33528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>
            <a:off x="3124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6" name="Line 22"/>
          <p:cNvSpPr>
            <a:spLocks noChangeShapeType="1"/>
          </p:cNvSpPr>
          <p:nvPr/>
        </p:nvSpPr>
        <p:spPr bwMode="auto">
          <a:xfrm>
            <a:off x="3581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>
            <a:off x="38100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8" name="Line 24"/>
          <p:cNvSpPr>
            <a:spLocks noChangeShapeType="1"/>
          </p:cNvSpPr>
          <p:nvPr/>
        </p:nvSpPr>
        <p:spPr bwMode="auto">
          <a:xfrm>
            <a:off x="4267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9" name="Line 25"/>
          <p:cNvSpPr>
            <a:spLocks noChangeShapeType="1"/>
          </p:cNvSpPr>
          <p:nvPr/>
        </p:nvSpPr>
        <p:spPr bwMode="auto">
          <a:xfrm>
            <a:off x="4038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3200400" y="45720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-5</a:t>
            </a:r>
          </a:p>
        </p:txBody>
      </p:sp>
      <p:sp>
        <p:nvSpPr>
          <p:cNvPr id="42011" name="Line 27"/>
          <p:cNvSpPr>
            <a:spLocks noChangeShapeType="1"/>
          </p:cNvSpPr>
          <p:nvPr/>
        </p:nvSpPr>
        <p:spPr bwMode="auto">
          <a:xfrm>
            <a:off x="22098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2" name="Line 28"/>
          <p:cNvSpPr>
            <a:spLocks noChangeShapeType="1"/>
          </p:cNvSpPr>
          <p:nvPr/>
        </p:nvSpPr>
        <p:spPr bwMode="auto">
          <a:xfrm>
            <a:off x="1981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1981200" y="4572000"/>
            <a:ext cx="51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-10</a:t>
            </a:r>
          </a:p>
        </p:txBody>
      </p:sp>
      <p:sp>
        <p:nvSpPr>
          <p:cNvPr id="42014" name="Line 30"/>
          <p:cNvSpPr>
            <a:spLocks noChangeShapeType="1"/>
          </p:cNvSpPr>
          <p:nvPr/>
        </p:nvSpPr>
        <p:spPr bwMode="auto">
          <a:xfrm>
            <a:off x="4343400" y="3886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5" name="Line 31"/>
          <p:cNvSpPr>
            <a:spLocks noChangeShapeType="1"/>
          </p:cNvSpPr>
          <p:nvPr/>
        </p:nvSpPr>
        <p:spPr bwMode="auto">
          <a:xfrm>
            <a:off x="4343400" y="3657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6" name="Line 32"/>
          <p:cNvSpPr>
            <a:spLocks noChangeShapeType="1"/>
          </p:cNvSpPr>
          <p:nvPr/>
        </p:nvSpPr>
        <p:spPr bwMode="auto">
          <a:xfrm>
            <a:off x="4343400" y="3429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7" name="Line 33"/>
          <p:cNvSpPr>
            <a:spLocks noChangeShapeType="1"/>
          </p:cNvSpPr>
          <p:nvPr/>
        </p:nvSpPr>
        <p:spPr bwMode="auto">
          <a:xfrm>
            <a:off x="4343400" y="3200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8" name="Line 34"/>
          <p:cNvSpPr>
            <a:spLocks noChangeShapeType="1"/>
          </p:cNvSpPr>
          <p:nvPr/>
        </p:nvSpPr>
        <p:spPr bwMode="auto">
          <a:xfrm>
            <a:off x="4343400" y="2971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9" name="Line 35"/>
          <p:cNvSpPr>
            <a:spLocks noChangeShapeType="1"/>
          </p:cNvSpPr>
          <p:nvPr/>
        </p:nvSpPr>
        <p:spPr bwMode="auto">
          <a:xfrm>
            <a:off x="4343400" y="2743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0" name="Line 36"/>
          <p:cNvSpPr>
            <a:spLocks noChangeShapeType="1"/>
          </p:cNvSpPr>
          <p:nvPr/>
        </p:nvSpPr>
        <p:spPr bwMode="auto">
          <a:xfrm>
            <a:off x="4343400" y="2514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1" name="Line 37"/>
          <p:cNvSpPr>
            <a:spLocks noChangeShapeType="1"/>
          </p:cNvSpPr>
          <p:nvPr/>
        </p:nvSpPr>
        <p:spPr bwMode="auto">
          <a:xfrm>
            <a:off x="4343400" y="2286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2" name="Line 38"/>
          <p:cNvSpPr>
            <a:spLocks noChangeShapeType="1"/>
          </p:cNvSpPr>
          <p:nvPr/>
        </p:nvSpPr>
        <p:spPr bwMode="auto">
          <a:xfrm>
            <a:off x="4343400" y="2057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3" name="Line 39"/>
          <p:cNvSpPr>
            <a:spLocks noChangeShapeType="1"/>
          </p:cNvSpPr>
          <p:nvPr/>
        </p:nvSpPr>
        <p:spPr bwMode="auto">
          <a:xfrm>
            <a:off x="4343400" y="1828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4" name="Line 40"/>
          <p:cNvSpPr>
            <a:spLocks noChangeShapeType="1"/>
          </p:cNvSpPr>
          <p:nvPr/>
        </p:nvSpPr>
        <p:spPr bwMode="auto">
          <a:xfrm>
            <a:off x="4343400" y="6400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5" name="Line 41"/>
          <p:cNvSpPr>
            <a:spLocks noChangeShapeType="1"/>
          </p:cNvSpPr>
          <p:nvPr/>
        </p:nvSpPr>
        <p:spPr bwMode="auto">
          <a:xfrm>
            <a:off x="4343400" y="6172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6" name="Line 42"/>
          <p:cNvSpPr>
            <a:spLocks noChangeShapeType="1"/>
          </p:cNvSpPr>
          <p:nvPr/>
        </p:nvSpPr>
        <p:spPr bwMode="auto">
          <a:xfrm>
            <a:off x="4343400" y="5943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7" name="Line 43"/>
          <p:cNvSpPr>
            <a:spLocks noChangeShapeType="1"/>
          </p:cNvSpPr>
          <p:nvPr/>
        </p:nvSpPr>
        <p:spPr bwMode="auto">
          <a:xfrm>
            <a:off x="4343400" y="5715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8" name="Line 44"/>
          <p:cNvSpPr>
            <a:spLocks noChangeShapeType="1"/>
          </p:cNvSpPr>
          <p:nvPr/>
        </p:nvSpPr>
        <p:spPr bwMode="auto">
          <a:xfrm>
            <a:off x="4343400" y="5486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9" name="Line 45"/>
          <p:cNvSpPr>
            <a:spLocks noChangeShapeType="1"/>
          </p:cNvSpPr>
          <p:nvPr/>
        </p:nvSpPr>
        <p:spPr bwMode="auto">
          <a:xfrm>
            <a:off x="4343400" y="5257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0" name="Line 46"/>
          <p:cNvSpPr>
            <a:spLocks noChangeShapeType="1"/>
          </p:cNvSpPr>
          <p:nvPr/>
        </p:nvSpPr>
        <p:spPr bwMode="auto">
          <a:xfrm>
            <a:off x="4343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1" name="Line 47"/>
          <p:cNvSpPr>
            <a:spLocks noChangeShapeType="1"/>
          </p:cNvSpPr>
          <p:nvPr/>
        </p:nvSpPr>
        <p:spPr bwMode="auto">
          <a:xfrm>
            <a:off x="4343400" y="4800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2" name="Line 48"/>
          <p:cNvSpPr>
            <a:spLocks noChangeShapeType="1"/>
          </p:cNvSpPr>
          <p:nvPr/>
        </p:nvSpPr>
        <p:spPr bwMode="auto">
          <a:xfrm>
            <a:off x="4343400" y="4572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3" name="Line 49"/>
          <p:cNvSpPr>
            <a:spLocks noChangeShapeType="1"/>
          </p:cNvSpPr>
          <p:nvPr/>
        </p:nvSpPr>
        <p:spPr bwMode="auto">
          <a:xfrm>
            <a:off x="4343400" y="4343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4" name="Text Box 50"/>
          <p:cNvSpPr txBox="1">
            <a:spLocks noChangeArrowheads="1"/>
          </p:cNvSpPr>
          <p:nvPr/>
        </p:nvSpPr>
        <p:spPr bwMode="auto">
          <a:xfrm>
            <a:off x="4937125" y="16367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42035" name="Text Box 51"/>
          <p:cNvSpPr txBox="1">
            <a:spLocks noChangeArrowheads="1"/>
          </p:cNvSpPr>
          <p:nvPr/>
        </p:nvSpPr>
        <p:spPr bwMode="auto">
          <a:xfrm>
            <a:off x="4860925" y="2779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42036" name="Text Box 52"/>
          <p:cNvSpPr txBox="1">
            <a:spLocks noChangeArrowheads="1"/>
          </p:cNvSpPr>
          <p:nvPr/>
        </p:nvSpPr>
        <p:spPr bwMode="auto">
          <a:xfrm>
            <a:off x="4784725" y="506571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-5</a:t>
            </a:r>
          </a:p>
        </p:txBody>
      </p:sp>
      <p:sp>
        <p:nvSpPr>
          <p:cNvPr id="42037" name="Text Box 53"/>
          <p:cNvSpPr txBox="1">
            <a:spLocks noChangeArrowheads="1"/>
          </p:cNvSpPr>
          <p:nvPr/>
        </p:nvSpPr>
        <p:spPr bwMode="auto">
          <a:xfrm>
            <a:off x="4784725" y="6208713"/>
            <a:ext cx="51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-10</a:t>
            </a:r>
          </a:p>
        </p:txBody>
      </p:sp>
      <p:sp>
        <p:nvSpPr>
          <p:cNvPr id="42038" name="Text Box 54"/>
          <p:cNvSpPr txBox="1">
            <a:spLocks noChangeArrowheads="1"/>
          </p:cNvSpPr>
          <p:nvPr/>
        </p:nvSpPr>
        <p:spPr bwMode="auto">
          <a:xfrm>
            <a:off x="457200" y="1524000"/>
            <a:ext cx="31559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Graph the following points:</a:t>
            </a:r>
          </a:p>
          <a:p>
            <a:r>
              <a:rPr lang="en-US" b="1"/>
              <a:t>A</a:t>
            </a:r>
            <a:r>
              <a:rPr lang="en-US" b="1">
                <a:sym typeface="Wingdings" pitchFamily="2" charset="2"/>
              </a:rPr>
              <a:t> (2, 5)</a:t>
            </a:r>
          </a:p>
          <a:p>
            <a:r>
              <a:rPr lang="en-US" b="1">
                <a:sym typeface="Wingdings" pitchFamily="2" charset="2"/>
              </a:rPr>
              <a:t>B (-5, -3)</a:t>
            </a:r>
          </a:p>
          <a:p>
            <a:r>
              <a:rPr lang="en-US" b="1">
                <a:sym typeface="Wingdings" pitchFamily="2" charset="2"/>
              </a:rPr>
              <a:t>C (4, -6)</a:t>
            </a:r>
          </a:p>
          <a:p>
            <a:r>
              <a:rPr lang="en-US" b="1">
                <a:sym typeface="Wingdings" pitchFamily="2" charset="2"/>
              </a:rPr>
              <a:t>D (-4, 0)</a:t>
            </a:r>
            <a:endParaRPr lang="en-US" b="1"/>
          </a:p>
        </p:txBody>
      </p:sp>
      <p:sp>
        <p:nvSpPr>
          <p:cNvPr id="42039" name="Oval 55"/>
          <p:cNvSpPr>
            <a:spLocks noChangeArrowheads="1"/>
          </p:cNvSpPr>
          <p:nvPr/>
        </p:nvSpPr>
        <p:spPr bwMode="auto">
          <a:xfrm>
            <a:off x="4953000" y="2895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40" name="Oval 56"/>
          <p:cNvSpPr>
            <a:spLocks noChangeArrowheads="1"/>
          </p:cNvSpPr>
          <p:nvPr/>
        </p:nvSpPr>
        <p:spPr bwMode="auto">
          <a:xfrm>
            <a:off x="3276600" y="4800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41" name="Oval 57"/>
          <p:cNvSpPr>
            <a:spLocks noChangeArrowheads="1"/>
          </p:cNvSpPr>
          <p:nvPr/>
        </p:nvSpPr>
        <p:spPr bwMode="auto">
          <a:xfrm>
            <a:off x="5486400" y="5334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42" name="Oval 58"/>
          <p:cNvSpPr>
            <a:spLocks noChangeArrowheads="1"/>
          </p:cNvSpPr>
          <p:nvPr/>
        </p:nvSpPr>
        <p:spPr bwMode="auto">
          <a:xfrm>
            <a:off x="3505200" y="4038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43" name="Text Box 59"/>
          <p:cNvSpPr txBox="1">
            <a:spLocks noChangeArrowheads="1"/>
          </p:cNvSpPr>
          <p:nvPr/>
        </p:nvSpPr>
        <p:spPr bwMode="auto">
          <a:xfrm>
            <a:off x="5165725" y="28559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42044" name="Text Box 60"/>
          <p:cNvSpPr txBox="1">
            <a:spLocks noChangeArrowheads="1"/>
          </p:cNvSpPr>
          <p:nvPr/>
        </p:nvSpPr>
        <p:spPr bwMode="auto">
          <a:xfrm>
            <a:off x="3184525" y="50657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42045" name="Text Box 61"/>
          <p:cNvSpPr txBox="1">
            <a:spLocks noChangeArrowheads="1"/>
          </p:cNvSpPr>
          <p:nvPr/>
        </p:nvSpPr>
        <p:spPr bwMode="auto">
          <a:xfrm>
            <a:off x="5622925" y="529431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42046" name="Text Box 62"/>
          <p:cNvSpPr txBox="1">
            <a:spLocks noChangeArrowheads="1"/>
          </p:cNvSpPr>
          <p:nvPr/>
        </p:nvSpPr>
        <p:spPr bwMode="auto">
          <a:xfrm>
            <a:off x="3260725" y="361791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sz="6000"/>
              <a:t>Parts of the Coordinate Plane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32038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i="1"/>
              <a:t>x</a:t>
            </a:r>
            <a:r>
              <a:rPr lang="en-US" sz="4000"/>
              <a:t>-axis:  the horizontal number line</a:t>
            </a:r>
          </a:p>
          <a:p>
            <a:pPr>
              <a:lnSpc>
                <a:spcPct val="90000"/>
              </a:lnSpc>
            </a:pPr>
            <a:r>
              <a:rPr lang="en-US" sz="4000" i="1"/>
              <a:t>y</a:t>
            </a:r>
            <a:r>
              <a:rPr lang="en-US" sz="4000"/>
              <a:t>-axis:  the vertical number line</a:t>
            </a:r>
          </a:p>
          <a:p>
            <a:pPr>
              <a:lnSpc>
                <a:spcPct val="90000"/>
              </a:lnSpc>
            </a:pPr>
            <a:r>
              <a:rPr lang="en-US" sz="4000"/>
              <a:t>Quadrants:  the 4 areas the coordinate plane is divided into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000">
                <a:sym typeface="Wingdings" pitchFamily="2" charset="2"/>
              </a:rPr>
              <a:t>Written as </a:t>
            </a:r>
            <a:r>
              <a:rPr lang="en-US" sz="4000" b="1" u="sng">
                <a:sym typeface="Wingdings" pitchFamily="2" charset="2"/>
              </a:rPr>
              <a:t>Roman numerals</a:t>
            </a:r>
            <a:endParaRPr lang="en-US" sz="4000" b="1" u="sng"/>
          </a:p>
          <a:p>
            <a:pPr>
              <a:lnSpc>
                <a:spcPct val="90000"/>
              </a:lnSpc>
            </a:pPr>
            <a:r>
              <a:rPr lang="en-US" sz="4000"/>
              <a:t>Origin:  the intersection point of the number lines;  (0, 0)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Line 2"/>
          <p:cNvSpPr>
            <a:spLocks noChangeShapeType="1"/>
          </p:cNvSpPr>
          <p:nvPr/>
        </p:nvSpPr>
        <p:spPr bwMode="auto">
          <a:xfrm>
            <a:off x="4495800" y="1447800"/>
            <a:ext cx="0" cy="541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1" name="Line 3"/>
          <p:cNvSpPr>
            <a:spLocks noChangeShapeType="1"/>
          </p:cNvSpPr>
          <p:nvPr/>
        </p:nvSpPr>
        <p:spPr bwMode="auto">
          <a:xfrm>
            <a:off x="1447800" y="4114800"/>
            <a:ext cx="5943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Graphing Points</a:t>
            </a: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>
            <a:off x="4800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5029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52578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5486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57150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5943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>
            <a:off x="6172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64008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>
            <a:off x="68580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>
            <a:off x="6629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5546725" y="46085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6613525" y="45323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43025" name="Line 17"/>
          <p:cNvSpPr>
            <a:spLocks noChangeShapeType="1"/>
          </p:cNvSpPr>
          <p:nvPr/>
        </p:nvSpPr>
        <p:spPr bwMode="auto">
          <a:xfrm>
            <a:off x="2438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26670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7" name="Line 19"/>
          <p:cNvSpPr>
            <a:spLocks noChangeShapeType="1"/>
          </p:cNvSpPr>
          <p:nvPr/>
        </p:nvSpPr>
        <p:spPr bwMode="auto">
          <a:xfrm>
            <a:off x="2895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>
            <a:off x="33528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9" name="Line 21"/>
          <p:cNvSpPr>
            <a:spLocks noChangeShapeType="1"/>
          </p:cNvSpPr>
          <p:nvPr/>
        </p:nvSpPr>
        <p:spPr bwMode="auto">
          <a:xfrm>
            <a:off x="3124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>
            <a:off x="35814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1" name="Line 23"/>
          <p:cNvSpPr>
            <a:spLocks noChangeShapeType="1"/>
          </p:cNvSpPr>
          <p:nvPr/>
        </p:nvSpPr>
        <p:spPr bwMode="auto">
          <a:xfrm>
            <a:off x="38100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2" name="Line 24"/>
          <p:cNvSpPr>
            <a:spLocks noChangeShapeType="1"/>
          </p:cNvSpPr>
          <p:nvPr/>
        </p:nvSpPr>
        <p:spPr bwMode="auto">
          <a:xfrm>
            <a:off x="4267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3" name="Line 25"/>
          <p:cNvSpPr>
            <a:spLocks noChangeShapeType="1"/>
          </p:cNvSpPr>
          <p:nvPr/>
        </p:nvSpPr>
        <p:spPr bwMode="auto">
          <a:xfrm>
            <a:off x="4038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4" name="Text Box 26"/>
          <p:cNvSpPr txBox="1">
            <a:spLocks noChangeArrowheads="1"/>
          </p:cNvSpPr>
          <p:nvPr/>
        </p:nvSpPr>
        <p:spPr bwMode="auto">
          <a:xfrm>
            <a:off x="3200400" y="45720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-5</a:t>
            </a:r>
          </a:p>
        </p:txBody>
      </p:sp>
      <p:sp>
        <p:nvSpPr>
          <p:cNvPr id="43035" name="Line 27"/>
          <p:cNvSpPr>
            <a:spLocks noChangeShapeType="1"/>
          </p:cNvSpPr>
          <p:nvPr/>
        </p:nvSpPr>
        <p:spPr bwMode="auto">
          <a:xfrm>
            <a:off x="22098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6" name="Line 28"/>
          <p:cNvSpPr>
            <a:spLocks noChangeShapeType="1"/>
          </p:cNvSpPr>
          <p:nvPr/>
        </p:nvSpPr>
        <p:spPr bwMode="auto">
          <a:xfrm>
            <a:off x="19812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7" name="Text Box 29"/>
          <p:cNvSpPr txBox="1">
            <a:spLocks noChangeArrowheads="1"/>
          </p:cNvSpPr>
          <p:nvPr/>
        </p:nvSpPr>
        <p:spPr bwMode="auto">
          <a:xfrm>
            <a:off x="1981200" y="4572000"/>
            <a:ext cx="51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-10</a:t>
            </a:r>
          </a:p>
        </p:txBody>
      </p:sp>
      <p:sp>
        <p:nvSpPr>
          <p:cNvPr id="43038" name="Line 30"/>
          <p:cNvSpPr>
            <a:spLocks noChangeShapeType="1"/>
          </p:cNvSpPr>
          <p:nvPr/>
        </p:nvSpPr>
        <p:spPr bwMode="auto">
          <a:xfrm>
            <a:off x="4343400" y="3886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9" name="Line 31"/>
          <p:cNvSpPr>
            <a:spLocks noChangeShapeType="1"/>
          </p:cNvSpPr>
          <p:nvPr/>
        </p:nvSpPr>
        <p:spPr bwMode="auto">
          <a:xfrm>
            <a:off x="4343400" y="3657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0" name="Line 32"/>
          <p:cNvSpPr>
            <a:spLocks noChangeShapeType="1"/>
          </p:cNvSpPr>
          <p:nvPr/>
        </p:nvSpPr>
        <p:spPr bwMode="auto">
          <a:xfrm>
            <a:off x="4343400" y="3429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1" name="Line 33"/>
          <p:cNvSpPr>
            <a:spLocks noChangeShapeType="1"/>
          </p:cNvSpPr>
          <p:nvPr/>
        </p:nvSpPr>
        <p:spPr bwMode="auto">
          <a:xfrm>
            <a:off x="4343400" y="3200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2" name="Line 34"/>
          <p:cNvSpPr>
            <a:spLocks noChangeShapeType="1"/>
          </p:cNvSpPr>
          <p:nvPr/>
        </p:nvSpPr>
        <p:spPr bwMode="auto">
          <a:xfrm>
            <a:off x="4343400" y="2971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3" name="Line 35"/>
          <p:cNvSpPr>
            <a:spLocks noChangeShapeType="1"/>
          </p:cNvSpPr>
          <p:nvPr/>
        </p:nvSpPr>
        <p:spPr bwMode="auto">
          <a:xfrm>
            <a:off x="4343400" y="2743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4" name="Line 36"/>
          <p:cNvSpPr>
            <a:spLocks noChangeShapeType="1"/>
          </p:cNvSpPr>
          <p:nvPr/>
        </p:nvSpPr>
        <p:spPr bwMode="auto">
          <a:xfrm>
            <a:off x="4343400" y="2514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5" name="Line 37"/>
          <p:cNvSpPr>
            <a:spLocks noChangeShapeType="1"/>
          </p:cNvSpPr>
          <p:nvPr/>
        </p:nvSpPr>
        <p:spPr bwMode="auto">
          <a:xfrm>
            <a:off x="4343400" y="2286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6" name="Line 38"/>
          <p:cNvSpPr>
            <a:spLocks noChangeShapeType="1"/>
          </p:cNvSpPr>
          <p:nvPr/>
        </p:nvSpPr>
        <p:spPr bwMode="auto">
          <a:xfrm>
            <a:off x="4343400" y="2057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7" name="Line 39"/>
          <p:cNvSpPr>
            <a:spLocks noChangeShapeType="1"/>
          </p:cNvSpPr>
          <p:nvPr/>
        </p:nvSpPr>
        <p:spPr bwMode="auto">
          <a:xfrm>
            <a:off x="4343400" y="1828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8" name="Line 40"/>
          <p:cNvSpPr>
            <a:spLocks noChangeShapeType="1"/>
          </p:cNvSpPr>
          <p:nvPr/>
        </p:nvSpPr>
        <p:spPr bwMode="auto">
          <a:xfrm>
            <a:off x="4343400" y="6400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9" name="Line 41"/>
          <p:cNvSpPr>
            <a:spLocks noChangeShapeType="1"/>
          </p:cNvSpPr>
          <p:nvPr/>
        </p:nvSpPr>
        <p:spPr bwMode="auto">
          <a:xfrm>
            <a:off x="4343400" y="6172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0" name="Line 42"/>
          <p:cNvSpPr>
            <a:spLocks noChangeShapeType="1"/>
          </p:cNvSpPr>
          <p:nvPr/>
        </p:nvSpPr>
        <p:spPr bwMode="auto">
          <a:xfrm>
            <a:off x="4343400" y="5943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1" name="Line 43"/>
          <p:cNvSpPr>
            <a:spLocks noChangeShapeType="1"/>
          </p:cNvSpPr>
          <p:nvPr/>
        </p:nvSpPr>
        <p:spPr bwMode="auto">
          <a:xfrm>
            <a:off x="4343400" y="5715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2" name="Line 44"/>
          <p:cNvSpPr>
            <a:spLocks noChangeShapeType="1"/>
          </p:cNvSpPr>
          <p:nvPr/>
        </p:nvSpPr>
        <p:spPr bwMode="auto">
          <a:xfrm>
            <a:off x="4343400" y="5486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3" name="Line 45"/>
          <p:cNvSpPr>
            <a:spLocks noChangeShapeType="1"/>
          </p:cNvSpPr>
          <p:nvPr/>
        </p:nvSpPr>
        <p:spPr bwMode="auto">
          <a:xfrm>
            <a:off x="4343400" y="5257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4" name="Line 46"/>
          <p:cNvSpPr>
            <a:spLocks noChangeShapeType="1"/>
          </p:cNvSpPr>
          <p:nvPr/>
        </p:nvSpPr>
        <p:spPr bwMode="auto">
          <a:xfrm>
            <a:off x="4343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5" name="Line 47"/>
          <p:cNvSpPr>
            <a:spLocks noChangeShapeType="1"/>
          </p:cNvSpPr>
          <p:nvPr/>
        </p:nvSpPr>
        <p:spPr bwMode="auto">
          <a:xfrm>
            <a:off x="4343400" y="4800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6" name="Line 48"/>
          <p:cNvSpPr>
            <a:spLocks noChangeShapeType="1"/>
          </p:cNvSpPr>
          <p:nvPr/>
        </p:nvSpPr>
        <p:spPr bwMode="auto">
          <a:xfrm>
            <a:off x="4343400" y="4572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7" name="Line 49"/>
          <p:cNvSpPr>
            <a:spLocks noChangeShapeType="1"/>
          </p:cNvSpPr>
          <p:nvPr/>
        </p:nvSpPr>
        <p:spPr bwMode="auto">
          <a:xfrm>
            <a:off x="4343400" y="4343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8" name="Text Box 50"/>
          <p:cNvSpPr txBox="1">
            <a:spLocks noChangeArrowheads="1"/>
          </p:cNvSpPr>
          <p:nvPr/>
        </p:nvSpPr>
        <p:spPr bwMode="auto">
          <a:xfrm>
            <a:off x="4937125" y="16367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43059" name="Text Box 51"/>
          <p:cNvSpPr txBox="1">
            <a:spLocks noChangeArrowheads="1"/>
          </p:cNvSpPr>
          <p:nvPr/>
        </p:nvSpPr>
        <p:spPr bwMode="auto">
          <a:xfrm>
            <a:off x="4860925" y="2779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43060" name="Text Box 52"/>
          <p:cNvSpPr txBox="1">
            <a:spLocks noChangeArrowheads="1"/>
          </p:cNvSpPr>
          <p:nvPr/>
        </p:nvSpPr>
        <p:spPr bwMode="auto">
          <a:xfrm>
            <a:off x="4784725" y="506571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-5</a:t>
            </a:r>
          </a:p>
        </p:txBody>
      </p:sp>
      <p:sp>
        <p:nvSpPr>
          <p:cNvPr id="43061" name="Text Box 53"/>
          <p:cNvSpPr txBox="1">
            <a:spLocks noChangeArrowheads="1"/>
          </p:cNvSpPr>
          <p:nvPr/>
        </p:nvSpPr>
        <p:spPr bwMode="auto">
          <a:xfrm>
            <a:off x="4784725" y="6208713"/>
            <a:ext cx="51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-10</a:t>
            </a:r>
          </a:p>
        </p:txBody>
      </p:sp>
      <p:sp>
        <p:nvSpPr>
          <p:cNvPr id="43062" name="Text Box 54"/>
          <p:cNvSpPr txBox="1">
            <a:spLocks noChangeArrowheads="1"/>
          </p:cNvSpPr>
          <p:nvPr/>
        </p:nvSpPr>
        <p:spPr bwMode="auto">
          <a:xfrm>
            <a:off x="457200" y="1524000"/>
            <a:ext cx="31559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Graph the following points:</a:t>
            </a:r>
          </a:p>
          <a:p>
            <a:r>
              <a:rPr lang="en-US" b="1"/>
              <a:t>A</a:t>
            </a:r>
            <a:r>
              <a:rPr lang="en-US" b="1">
                <a:sym typeface="Wingdings" pitchFamily="2" charset="2"/>
              </a:rPr>
              <a:t> (2, 5)</a:t>
            </a:r>
          </a:p>
          <a:p>
            <a:r>
              <a:rPr lang="en-US" b="1">
                <a:sym typeface="Wingdings" pitchFamily="2" charset="2"/>
              </a:rPr>
              <a:t>B (-5, -3)</a:t>
            </a:r>
          </a:p>
          <a:p>
            <a:r>
              <a:rPr lang="en-US" b="1">
                <a:sym typeface="Wingdings" pitchFamily="2" charset="2"/>
              </a:rPr>
              <a:t>C (4, -6)</a:t>
            </a:r>
          </a:p>
          <a:p>
            <a:r>
              <a:rPr lang="en-US" b="1">
                <a:sym typeface="Wingdings" pitchFamily="2" charset="2"/>
              </a:rPr>
              <a:t>D (-4, 0)</a:t>
            </a:r>
            <a:endParaRPr lang="en-US" b="1"/>
          </a:p>
        </p:txBody>
      </p:sp>
      <p:sp>
        <p:nvSpPr>
          <p:cNvPr id="43063" name="Oval 55"/>
          <p:cNvSpPr>
            <a:spLocks noChangeArrowheads="1"/>
          </p:cNvSpPr>
          <p:nvPr/>
        </p:nvSpPr>
        <p:spPr bwMode="auto">
          <a:xfrm>
            <a:off x="4953000" y="2895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64" name="Oval 56"/>
          <p:cNvSpPr>
            <a:spLocks noChangeArrowheads="1"/>
          </p:cNvSpPr>
          <p:nvPr/>
        </p:nvSpPr>
        <p:spPr bwMode="auto">
          <a:xfrm>
            <a:off x="3276600" y="4800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65" name="Oval 57"/>
          <p:cNvSpPr>
            <a:spLocks noChangeArrowheads="1"/>
          </p:cNvSpPr>
          <p:nvPr/>
        </p:nvSpPr>
        <p:spPr bwMode="auto">
          <a:xfrm>
            <a:off x="5486400" y="5334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66" name="Oval 58"/>
          <p:cNvSpPr>
            <a:spLocks noChangeArrowheads="1"/>
          </p:cNvSpPr>
          <p:nvPr/>
        </p:nvSpPr>
        <p:spPr bwMode="auto">
          <a:xfrm>
            <a:off x="3505200" y="4038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67" name="Text Box 59"/>
          <p:cNvSpPr txBox="1">
            <a:spLocks noChangeArrowheads="1"/>
          </p:cNvSpPr>
          <p:nvPr/>
        </p:nvSpPr>
        <p:spPr bwMode="auto">
          <a:xfrm>
            <a:off x="5165725" y="28559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43068" name="Text Box 60"/>
          <p:cNvSpPr txBox="1">
            <a:spLocks noChangeArrowheads="1"/>
          </p:cNvSpPr>
          <p:nvPr/>
        </p:nvSpPr>
        <p:spPr bwMode="auto">
          <a:xfrm>
            <a:off x="3184525" y="50657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43069" name="Text Box 61"/>
          <p:cNvSpPr txBox="1">
            <a:spLocks noChangeArrowheads="1"/>
          </p:cNvSpPr>
          <p:nvPr/>
        </p:nvSpPr>
        <p:spPr bwMode="auto">
          <a:xfrm>
            <a:off x="5622925" y="529431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43070" name="Text Box 62"/>
          <p:cNvSpPr txBox="1">
            <a:spLocks noChangeArrowheads="1"/>
          </p:cNvSpPr>
          <p:nvPr/>
        </p:nvSpPr>
        <p:spPr bwMode="auto">
          <a:xfrm>
            <a:off x="3260725" y="361791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43071" name="Text Box 63"/>
          <p:cNvSpPr txBox="1">
            <a:spLocks noChangeArrowheads="1"/>
          </p:cNvSpPr>
          <p:nvPr/>
        </p:nvSpPr>
        <p:spPr bwMode="auto">
          <a:xfrm>
            <a:off x="6156325" y="750888"/>
            <a:ext cx="23622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Make sure to</a:t>
            </a:r>
          </a:p>
          <a:p>
            <a:r>
              <a:rPr lang="en-US" sz="2800" b="1"/>
              <a:t> “label” your</a:t>
            </a:r>
          </a:p>
          <a:p>
            <a:r>
              <a:rPr lang="en-US" sz="2800" b="1"/>
              <a:t> points!!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Assignment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b="1"/>
              <a:t>1.10:  1 – 37, 45 - 56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4495800" y="914400"/>
            <a:ext cx="0" cy="541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914400" y="3810000"/>
            <a:ext cx="7620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669925" y="725488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Quadrants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/>
          <p:cNvSpPr>
            <a:spLocks noChangeShapeType="1"/>
          </p:cNvSpPr>
          <p:nvPr/>
        </p:nvSpPr>
        <p:spPr bwMode="auto">
          <a:xfrm>
            <a:off x="4495800" y="914400"/>
            <a:ext cx="0" cy="541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914400" y="3810000"/>
            <a:ext cx="7620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622925" y="1716088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I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669925" y="725488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Quadrants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/>
          <p:cNvSpPr>
            <a:spLocks noChangeShapeType="1"/>
          </p:cNvSpPr>
          <p:nvPr/>
        </p:nvSpPr>
        <p:spPr bwMode="auto">
          <a:xfrm>
            <a:off x="4495800" y="914400"/>
            <a:ext cx="0" cy="541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914400" y="3810000"/>
            <a:ext cx="7620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622925" y="1716088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I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889125" y="1792288"/>
            <a:ext cx="35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II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669925" y="725488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Quadrants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>
            <a:off x="4495800" y="914400"/>
            <a:ext cx="0" cy="541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914400" y="3810000"/>
            <a:ext cx="7620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622925" y="1716088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I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889125" y="1792288"/>
            <a:ext cx="35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II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736725" y="4687888"/>
            <a:ext cx="43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III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669925" y="725488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Quadrants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4495800" y="914400"/>
            <a:ext cx="0" cy="541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914400" y="3810000"/>
            <a:ext cx="7620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622925" y="1716088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I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889125" y="1792288"/>
            <a:ext cx="35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II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736725" y="4687888"/>
            <a:ext cx="43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III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5562600" y="47244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IV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669925" y="725488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Quadrants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>
            <a:off x="4495800" y="914400"/>
            <a:ext cx="0" cy="541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914400" y="3810000"/>
            <a:ext cx="7620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622925" y="1716088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I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889125" y="1792288"/>
            <a:ext cx="35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II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736725" y="4687888"/>
            <a:ext cx="43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III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5562600" y="47244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IV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69925" y="725488"/>
            <a:ext cx="912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Axis’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155</TotalTime>
  <Words>991</Words>
  <Application>Microsoft Office PowerPoint</Application>
  <PresentationFormat>On-screen Show (4:3)</PresentationFormat>
  <Paragraphs>338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Times New Roman</vt:lpstr>
      <vt:lpstr>Wingdings</vt:lpstr>
      <vt:lpstr>Arial Black</vt:lpstr>
      <vt:lpstr>Pixel</vt:lpstr>
      <vt:lpstr>THE COORDINATE PLANE</vt:lpstr>
      <vt:lpstr>Coordinate Plane</vt:lpstr>
      <vt:lpstr>Parts of the Coordinate Plane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Ordered Pair</vt:lpstr>
      <vt:lpstr>Naming Coordinates &amp; Quadrants</vt:lpstr>
      <vt:lpstr>Naming Coordinates &amp; Quadrants</vt:lpstr>
      <vt:lpstr>Naming Coordinates &amp; Quadrants</vt:lpstr>
      <vt:lpstr>Naming Coordinates &amp; Quadrants</vt:lpstr>
      <vt:lpstr>Naming Coordinates &amp; Quadrants</vt:lpstr>
      <vt:lpstr>Naming Coordinates &amp; Quadrants</vt:lpstr>
      <vt:lpstr>Naming Coordinates &amp; Quadrants</vt:lpstr>
      <vt:lpstr>Naming Coordinates &amp; Quadrants</vt:lpstr>
      <vt:lpstr>Naming Coordinates &amp; Quadrants</vt:lpstr>
      <vt:lpstr>Naming Coordinates &amp; Quadrants</vt:lpstr>
      <vt:lpstr>Graphing Points</vt:lpstr>
      <vt:lpstr>Graphing Points</vt:lpstr>
      <vt:lpstr>Graphing Points</vt:lpstr>
      <vt:lpstr>Graphing Points</vt:lpstr>
      <vt:lpstr>Graphing Points</vt:lpstr>
      <vt:lpstr>Graphing Points</vt:lpstr>
      <vt:lpstr>Graphing Points</vt:lpstr>
      <vt:lpstr>Assignment</vt:lpstr>
    </vt:vector>
  </TitlesOfParts>
  <Company>Grandville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COORDINATE PLANE</dc:title>
  <dc:creator>BMarvel</dc:creator>
  <cp:lastModifiedBy>Bruce Marvel</cp:lastModifiedBy>
  <cp:revision>7</cp:revision>
  <dcterms:created xsi:type="dcterms:W3CDTF">2009-11-17T13:07:31Z</dcterms:created>
  <dcterms:modified xsi:type="dcterms:W3CDTF">2013-01-07T12:13:24Z</dcterms:modified>
</cp:coreProperties>
</file>